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85" r:id="rId3"/>
    <p:sldId id="288" r:id="rId4"/>
    <p:sldId id="286" r:id="rId5"/>
    <p:sldId id="287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3" r:id="rId20"/>
    <p:sldId id="302" r:id="rId21"/>
    <p:sldId id="304" r:id="rId22"/>
    <p:sldId id="305" r:id="rId23"/>
    <p:sldId id="307" r:id="rId24"/>
    <p:sldId id="308" r:id="rId25"/>
    <p:sldId id="306" r:id="rId26"/>
    <p:sldId id="309" r:id="rId27"/>
    <p:sldId id="310" r:id="rId28"/>
    <p:sldId id="312" r:id="rId29"/>
    <p:sldId id="311" r:id="rId30"/>
    <p:sldId id="313" r:id="rId31"/>
    <p:sldId id="314" r:id="rId32"/>
    <p:sldId id="315" r:id="rId33"/>
    <p:sldId id="316" r:id="rId34"/>
    <p:sldId id="317" r:id="rId35"/>
    <p:sldId id="318" r:id="rId36"/>
    <p:sldId id="320" r:id="rId37"/>
    <p:sldId id="321" r:id="rId38"/>
    <p:sldId id="319" r:id="rId39"/>
    <p:sldId id="322" r:id="rId40"/>
    <p:sldId id="323" r:id="rId41"/>
    <p:sldId id="324" r:id="rId42"/>
    <p:sldId id="326" r:id="rId43"/>
    <p:sldId id="325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5" r:id="rId52"/>
    <p:sldId id="334" r:id="rId53"/>
    <p:sldId id="336" r:id="rId54"/>
    <p:sldId id="337" r:id="rId55"/>
    <p:sldId id="339" r:id="rId56"/>
    <p:sldId id="338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283" r:id="rId97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4F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014" y="-24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BD5D9-6743-4A6F-BEC7-7269980A5F75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CB6FD-C903-4AEC-B284-432F8B1EF8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CB6FD-C903-4AEC-B284-432F8B1EF89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8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8168" y="304800"/>
            <a:ext cx="8420100" cy="1470025"/>
          </a:xfrm>
        </p:spPr>
        <p:txBody>
          <a:bodyPr>
            <a:norm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068" y="1828800"/>
            <a:ext cx="69342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71600" y="6492875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915400" cy="457200"/>
          </a:xfrm>
        </p:spPr>
        <p:txBody>
          <a:bodyPr>
            <a:noAutofit/>
          </a:bodyPr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915400" cy="4343397"/>
          </a:xfrm>
        </p:spPr>
        <p:txBody>
          <a:bodyPr>
            <a:normAutofit/>
          </a:bodyPr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latin typeface="Times New Roman" pitchFamily="18" charset="0"/>
                <a:cs typeface="Times New Roman" pitchFamily="18" charset="0"/>
              </a:defRPr>
            </a:lvl2pPr>
            <a:lvl3pPr>
              <a:defRPr sz="2800">
                <a:latin typeface="Times New Roman" pitchFamily="18" charset="0"/>
                <a:cs typeface="Times New Roman" pitchFamily="18" charset="0"/>
              </a:defRPr>
            </a:lvl3pPr>
            <a:lvl4pPr>
              <a:defRPr sz="2800">
                <a:latin typeface="Times New Roman" pitchFamily="18" charset="0"/>
                <a:cs typeface="Times New Roman" pitchFamily="18" charset="0"/>
              </a:defRPr>
            </a:lvl4pPr>
            <a:lvl5pPr>
              <a:defRPr sz="28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56256" y="6424767"/>
            <a:ext cx="457200" cy="365125"/>
          </a:xfrm>
        </p:spPr>
        <p:txBody>
          <a:bodyPr/>
          <a:lstStyle/>
          <a:p>
            <a:fld id="{90CD883C-C2A9-4986-91CB-FDC7AAF19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59628" y="6420047"/>
            <a:ext cx="457200" cy="365125"/>
          </a:xfrm>
        </p:spPr>
        <p:txBody>
          <a:bodyPr/>
          <a:lstStyle/>
          <a:p>
            <a:fld id="{90CD883C-C2A9-4986-91CB-FDC7AAF19F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5800" y="12812"/>
            <a:ext cx="8610600" cy="488220"/>
          </a:xfrm>
        </p:spPr>
        <p:txBody>
          <a:bodyPr/>
          <a:lstStyle>
            <a:lvl1pPr marL="0" indent="0" algn="ctr">
              <a:buNone/>
              <a:defRPr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45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356353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D883C-C2A9-4986-91CB-FDC7AAF19F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6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8.wav"/><Relationship Id="rId7" Type="http://schemas.openxmlformats.org/officeDocument/2006/relationships/image" Target="../media/image26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audio" Target="../media/media8.wav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5" Type="http://schemas.microsoft.com/office/2007/relationships/media" Target="../media/media11.wav"/><Relationship Id="rId10" Type="http://schemas.openxmlformats.org/officeDocument/2006/relationships/image" Target="../media/image7.png"/><Relationship Id="rId4" Type="http://schemas.openxmlformats.org/officeDocument/2006/relationships/audio" Target="../media/media10.wav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image" Target="../media/image35.png"/><Relationship Id="rId18" Type="http://schemas.openxmlformats.org/officeDocument/2006/relationships/image" Target="../media/image7.png"/><Relationship Id="rId3" Type="http://schemas.microsoft.com/office/2007/relationships/media" Target="../media/media13.wav"/><Relationship Id="rId7" Type="http://schemas.microsoft.com/office/2007/relationships/media" Target="../media/media15.wav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audio" Target="../media/media12.wav"/><Relationship Id="rId16" Type="http://schemas.openxmlformats.org/officeDocument/2006/relationships/image" Target="../media/image38.png"/><Relationship Id="rId1" Type="http://schemas.microsoft.com/office/2007/relationships/media" Target="../media/media12.wav"/><Relationship Id="rId6" Type="http://schemas.openxmlformats.org/officeDocument/2006/relationships/audio" Target="../media/media14.wav"/><Relationship Id="rId11" Type="http://schemas.openxmlformats.org/officeDocument/2006/relationships/image" Target="../media/image33.png"/><Relationship Id="rId5" Type="http://schemas.microsoft.com/office/2007/relationships/media" Target="../media/media14.wav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audio" Target="../media/media13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awtooth_wav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nDowney/ThinkDS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17.wav"/><Relationship Id="rId7" Type="http://schemas.openxmlformats.org/officeDocument/2006/relationships/image" Target="../media/image48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audio" Target="../media/media17.wav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media" Target="../media/media16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0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17.wav"/><Relationship Id="rId11" Type="http://schemas.openxmlformats.org/officeDocument/2006/relationships/image" Target="../media/image68.png"/><Relationship Id="rId5" Type="http://schemas.microsoft.com/office/2007/relationships/media" Target="../media/media17.wav"/><Relationship Id="rId10" Type="http://schemas.openxmlformats.org/officeDocument/2006/relationships/image" Target="../media/image50.png"/><Relationship Id="rId4" Type="http://schemas.openxmlformats.org/officeDocument/2006/relationships/audio" Target="../media/media16.wav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ithub.com/RoliSoft/Market-Predi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7.png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freesound.org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freesound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wav"/><Relationship Id="rId13" Type="http://schemas.microsoft.com/office/2007/relationships/media" Target="../media/media12.wav"/><Relationship Id="rId18" Type="http://schemas.openxmlformats.org/officeDocument/2006/relationships/image" Target="../media/image140.png"/><Relationship Id="rId3" Type="http://schemas.microsoft.com/office/2007/relationships/media" Target="../media/media25.wav"/><Relationship Id="rId21" Type="http://schemas.openxmlformats.org/officeDocument/2006/relationships/image" Target="../media/image142.png"/><Relationship Id="rId7" Type="http://schemas.microsoft.com/office/2007/relationships/media" Target="../media/media27.wav"/><Relationship Id="rId12" Type="http://schemas.openxmlformats.org/officeDocument/2006/relationships/audio" Target="../media/media29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24.wav"/><Relationship Id="rId16" Type="http://schemas.openxmlformats.org/officeDocument/2006/relationships/audio" Target="../media/media30.wav"/><Relationship Id="rId20" Type="http://schemas.openxmlformats.org/officeDocument/2006/relationships/image" Target="../media/image141.png"/><Relationship Id="rId1" Type="http://schemas.microsoft.com/office/2007/relationships/media" Target="../media/media24.wav"/><Relationship Id="rId6" Type="http://schemas.openxmlformats.org/officeDocument/2006/relationships/audio" Target="../media/media26.wav"/><Relationship Id="rId11" Type="http://schemas.microsoft.com/office/2007/relationships/media" Target="../media/media29.wav"/><Relationship Id="rId5" Type="http://schemas.microsoft.com/office/2007/relationships/media" Target="../media/media26.wav"/><Relationship Id="rId15" Type="http://schemas.microsoft.com/office/2007/relationships/media" Target="../media/media30.wav"/><Relationship Id="rId23" Type="http://schemas.openxmlformats.org/officeDocument/2006/relationships/image" Target="../media/image144.png"/><Relationship Id="rId10" Type="http://schemas.openxmlformats.org/officeDocument/2006/relationships/audio" Target="../media/media28.wav"/><Relationship Id="rId19" Type="http://schemas.openxmlformats.org/officeDocument/2006/relationships/image" Target="../media/image7.png"/><Relationship Id="rId4" Type="http://schemas.openxmlformats.org/officeDocument/2006/relationships/audio" Target="../media/media25.wav"/><Relationship Id="rId9" Type="http://schemas.microsoft.com/office/2007/relationships/media" Target="../media/media28.wav"/><Relationship Id="rId14" Type="http://schemas.openxmlformats.org/officeDocument/2006/relationships/audio" Target="../media/media12.wav"/><Relationship Id="rId22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gi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software/theano/tutorial/conv_arithmetic.html" TargetMode="External"/><Relationship Id="rId2" Type="http://schemas.openxmlformats.org/officeDocument/2006/relationships/image" Target="../media/image169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5.wav"/><Relationship Id="rId11" Type="http://schemas.openxmlformats.org/officeDocument/2006/relationships/image" Target="../media/image15.png"/><Relationship Id="rId5" Type="http://schemas.microsoft.com/office/2007/relationships/media" Target="../media/media5.wav"/><Relationship Id="rId10" Type="http://schemas.openxmlformats.org/officeDocument/2006/relationships/image" Target="../media/image14.png"/><Relationship Id="rId4" Type="http://schemas.openxmlformats.org/officeDocument/2006/relationships/audio" Target="../media/media4.wav"/><Relationship Id="rId9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mi.eng.cam.ac.uk/projects/segnet/" TargetMode="External"/><Relationship Id="rId13" Type="http://schemas.openxmlformats.org/officeDocument/2006/relationships/hyperlink" Target="https://mathworld.wolfram.com/Deconvolution.html" TargetMode="External"/><Relationship Id="rId3" Type="http://schemas.openxmlformats.org/officeDocument/2006/relationships/hyperlink" Target="https://www.mathworks.com/discovery/deep-learning.html" TargetMode="External"/><Relationship Id="rId7" Type="http://schemas.openxmlformats.org/officeDocument/2006/relationships/hyperlink" Target="https://medium.com/@arthur_ouaknine/review-of-deep-learning-algorithms-for-image-semantic-segmentation-509a600f7b57" TargetMode="External"/><Relationship Id="rId12" Type="http://schemas.openxmlformats.org/officeDocument/2006/relationships/hyperlink" Target="http://web.eng.tau.ac.il/deep_learn/wp-content/uploads/2017/12/Rethinking-Atrous-Convolution-for-Semantic-Image-Segmentation-1.pdf" TargetMode="External"/><Relationship Id="rId2" Type="http://schemas.openxmlformats.org/officeDocument/2006/relationships/hyperlink" Target="https://www.forbes.com/sites/bernardmarr/2018/10/01/what-is-deep-learning-ai-a-simple-guide-with-8-practical-examples/#3f3d6fd88d4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mage_segmentation" TargetMode="External"/><Relationship Id="rId11" Type="http://schemas.openxmlformats.org/officeDocument/2006/relationships/hyperlink" Target="https://towardsdatascience.com/review-segnet-semantic-segmentation-e66f2e30fb96" TargetMode="External"/><Relationship Id="rId5" Type="http://schemas.openxmlformats.org/officeDocument/2006/relationships/hyperlink" Target="https://machinelearningmastery.com/applications-of-deep-learning-for-computer-vision/" TargetMode="External"/><Relationship Id="rId10" Type="http://schemas.openxmlformats.org/officeDocument/2006/relationships/hyperlink" Target="https://ai-pool.com/m/deconvnet-1555689073" TargetMode="External"/><Relationship Id="rId4" Type="http://schemas.openxmlformats.org/officeDocument/2006/relationships/hyperlink" Target="https://en.wikipedia.org/wiki/Deep_learning" TargetMode="External"/><Relationship Id="rId9" Type="http://schemas.openxmlformats.org/officeDocument/2006/relationships/hyperlink" Target="https://medium.com/@sunnerli/simple-introduction-about-hourglass-like-model-11ee7c30138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Signal Processing</a:t>
            </a:r>
            <a:br>
              <a:rPr lang="en-US" dirty="0" smtClean="0"/>
            </a:br>
            <a:r>
              <a:rPr lang="en-US" dirty="0" smtClean="0"/>
              <a:t>Final Term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err="1" smtClean="0"/>
              <a:t>Mekhla</a:t>
            </a:r>
            <a:r>
              <a:rPr lang="en-IN" dirty="0" smtClean="0"/>
              <a:t> </a:t>
            </a:r>
            <a:r>
              <a:rPr lang="en-IN" dirty="0" smtClean="0"/>
              <a:t>Sarkar</a:t>
            </a:r>
          </a:p>
          <a:p>
            <a:r>
              <a:rPr lang="en-IN" dirty="0" smtClean="0"/>
              <a:t>Student Id: D0829005</a:t>
            </a:r>
            <a:endParaRPr lang="en-IN" dirty="0" smtClean="0"/>
          </a:p>
          <a:p>
            <a:r>
              <a:rPr lang="en-IN" dirty="0" smtClean="0"/>
              <a:t>15062020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4604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2480" y="620688"/>
            <a:ext cx="9361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 a compound signal by creating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SinSignal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CosSignal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objects and adding them up.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529546"/>
            <a:ext cx="4896543" cy="53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3268" y="1084674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Sine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204864"/>
            <a:ext cx="1008112" cy="52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204864"/>
            <a:ext cx="3096344" cy="198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1529547"/>
            <a:ext cx="4317612" cy="53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73280" y="1196752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204864"/>
            <a:ext cx="1003359" cy="49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5" y="2269287"/>
            <a:ext cx="2985113" cy="187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75325" y="2537609"/>
            <a:ext cx="769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8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46" y="4077072"/>
            <a:ext cx="1632806" cy="77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4872685"/>
            <a:ext cx="6909143" cy="15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download (5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1832" y="5229200"/>
            <a:ext cx="609600" cy="60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34731" y="4472575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4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  <p:bldP spid="13" grpId="0"/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56" y="548680"/>
            <a:ext cx="350608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its Spectrum and plot it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operation on signal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196752"/>
            <a:ext cx="5015607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09" y="630870"/>
            <a:ext cx="36195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140968"/>
            <a:ext cx="4376198" cy="270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3284985"/>
            <a:ext cx="3351433" cy="225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download (6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24808" y="5733256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6016" y="5849106"/>
            <a:ext cx="1916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56922" y="5877272"/>
            <a:ext cx="2172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Unfiltered 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ownload (7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761312" y="5733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777536" cy="54726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Write a function called </a:t>
            </a:r>
            <a:r>
              <a:rPr lang="en-IN" sz="2400" dirty="0"/>
              <a:t>stretch</a:t>
            </a:r>
            <a:r>
              <a:rPr lang="en-IN" sz="2400" dirty="0"/>
              <a:t> that takes a Wave and a stretch factor and speeds up or slows down the wave by modifying </a:t>
            </a:r>
            <a:r>
              <a:rPr lang="en-IN" sz="2400" dirty="0" err="1"/>
              <a:t>ts</a:t>
            </a:r>
            <a:r>
              <a:rPr lang="en-IN" sz="2400" dirty="0"/>
              <a:t> and </a:t>
            </a:r>
            <a:r>
              <a:rPr lang="en-IN" sz="2400" dirty="0"/>
              <a:t>framerate</a:t>
            </a:r>
            <a:r>
              <a:rPr lang="en-IN" sz="2400" dirty="0"/>
              <a:t>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772816"/>
            <a:ext cx="3240360" cy="185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1544251"/>
            <a:ext cx="3240360" cy="205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520" y="479715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150" y="4005064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Stretch factor = 0.5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8875" y="486916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0184" y="4077072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Stretch factor = 1.5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1243" y="479715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2552" y="4005064"/>
            <a:ext cx="228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Stretch factor = 3.5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download (8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12640" y="4653136"/>
            <a:ext cx="609600" cy="609600"/>
          </a:xfrm>
          <a:prstGeom prst="rect">
            <a:avLst/>
          </a:prstGeom>
        </p:spPr>
      </p:pic>
      <p:pic>
        <p:nvPicPr>
          <p:cNvPr id="6" name="download (9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91150" y="4797152"/>
            <a:ext cx="609600" cy="609600"/>
          </a:xfrm>
          <a:prstGeom prst="rect">
            <a:avLst/>
          </a:prstGeom>
        </p:spPr>
      </p:pic>
      <p:pic>
        <p:nvPicPr>
          <p:cNvPr id="13" name="download (10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2050" y="47251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2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Required libraries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Different form of signal like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err="1" smtClean="0"/>
              <a:t>Sawtooth</a:t>
            </a:r>
            <a:endParaRPr lang="en-US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Square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Triangle,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Parabolic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8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</a:t>
            </a:r>
            <a:r>
              <a:rPr lang="en-US" dirty="0" smtClean="0"/>
              <a:t>2: Different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277908"/>
              </p:ext>
            </p:extLst>
          </p:nvPr>
        </p:nvGraphicFramePr>
        <p:xfrm>
          <a:off x="128464" y="627277"/>
          <a:ext cx="9649072" cy="6053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520"/>
                <a:gridCol w="4968552"/>
              </a:tblGrid>
              <a:tr h="24416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28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331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4130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80592" y="692696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Sawtooth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9144" y="702220"/>
            <a:ext cx="1710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Square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5668" y="3667438"/>
            <a:ext cx="1851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Triangle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6394" y="3676962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196752"/>
            <a:ext cx="4464496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52736"/>
            <a:ext cx="4824536" cy="45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674" y="1484784"/>
            <a:ext cx="2239702" cy="149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576565"/>
            <a:ext cx="2232248" cy="142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68" y="4437112"/>
            <a:ext cx="2364441" cy="155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4005064"/>
            <a:ext cx="446449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79" y="4005064"/>
            <a:ext cx="4536000" cy="43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56" y="4487479"/>
            <a:ext cx="2197114" cy="14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download (1) (1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977336" y="6084888"/>
            <a:ext cx="609600" cy="60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495" y="619724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32341" y="619724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8540" y="3212976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69479" y="3165321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download (11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720752" y="6093296"/>
            <a:ext cx="609600" cy="609600"/>
          </a:xfrm>
          <a:prstGeom prst="rect">
            <a:avLst/>
          </a:prstGeom>
        </p:spPr>
      </p:pic>
      <p:pic>
        <p:nvPicPr>
          <p:cNvPr id="13" name="download (12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799784" y="3140968"/>
            <a:ext cx="609600" cy="609600"/>
          </a:xfrm>
          <a:prstGeom prst="rect">
            <a:avLst/>
          </a:prstGeom>
        </p:spPr>
      </p:pic>
      <p:pic>
        <p:nvPicPr>
          <p:cNvPr id="14" name="download (13)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720752" y="31409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1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A </a:t>
            </a:r>
            <a:r>
              <a:rPr lang="en-IN" sz="2400" dirty="0" err="1"/>
              <a:t>sawtooth</a:t>
            </a:r>
            <a:r>
              <a:rPr lang="en-IN" sz="2400" dirty="0"/>
              <a:t> signal has a waveform that ramps up linearly from -1 to 1, then drops to -1 and repeats. See </a:t>
            </a:r>
            <a:r>
              <a:rPr lang="en-IN" sz="2400" u="sng" dirty="0">
                <a:hlinkClick r:id="rId2"/>
              </a:rPr>
              <a:t>http://en.wikipedia.org/wiki/Sawtooth_wave</a:t>
            </a:r>
            <a:endParaRPr lang="en-IN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Write a class called </a:t>
            </a:r>
            <a:r>
              <a:rPr lang="en-IN" sz="2400" dirty="0" err="1"/>
              <a:t>SawtoothSignal</a:t>
            </a:r>
            <a:r>
              <a:rPr lang="en-IN" sz="2400" dirty="0"/>
              <a:t> that extends Signal and provides evaluate to evaluate a </a:t>
            </a:r>
            <a:r>
              <a:rPr lang="en-IN" sz="2400" dirty="0" err="1"/>
              <a:t>sawtooth</a:t>
            </a:r>
            <a:r>
              <a:rPr lang="en-IN" sz="2400" dirty="0"/>
              <a:t> signal.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Compute the spectrum of a </a:t>
            </a:r>
            <a:r>
              <a:rPr lang="en-IN" sz="2400" dirty="0" err="1"/>
              <a:t>sawtooth</a:t>
            </a:r>
            <a:r>
              <a:rPr lang="en-IN" sz="2400" dirty="0"/>
              <a:t> wave. How does the harmonic structure compare to triangle and square waves?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777536" cy="5472608"/>
          </a:xfrm>
        </p:spPr>
        <p:txBody>
          <a:bodyPr/>
          <a:lstStyle/>
          <a:p>
            <a:r>
              <a:rPr lang="en-IN" b="1" dirty="0"/>
              <a:t>Plotting </a:t>
            </a:r>
            <a:r>
              <a:rPr lang="en-IN" b="1" dirty="0" err="1"/>
              <a:t>Sawtooth</a:t>
            </a:r>
            <a:r>
              <a:rPr lang="en-IN" b="1" dirty="0"/>
              <a:t> Signal and Square </a:t>
            </a:r>
            <a:r>
              <a:rPr lang="en-IN" b="1" dirty="0" smtClean="0"/>
              <a:t>Signal</a:t>
            </a:r>
            <a:endParaRPr lang="en-IN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412776"/>
            <a:ext cx="5507847" cy="81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8" y="2492896"/>
            <a:ext cx="4751586" cy="30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01072" y="3140968"/>
            <a:ext cx="4304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a square wave,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sawtooth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drops off similarly, but it includes both even and odd harmonics. To make square wave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Sawtooth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wave comparable, one way can be by cutting the amplitude of the square wave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6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72608"/>
          </a:xfrm>
        </p:spPr>
        <p:txBody>
          <a:bodyPr/>
          <a:lstStyle/>
          <a:p>
            <a:r>
              <a:rPr lang="en-IN" b="1" dirty="0"/>
              <a:t>Plotting Triangle Signal and </a:t>
            </a:r>
            <a:r>
              <a:rPr lang="en-IN" b="1" dirty="0" err="1"/>
              <a:t>Sawtooth</a:t>
            </a:r>
            <a:r>
              <a:rPr lang="en-IN" b="1" dirty="0"/>
              <a:t> Signal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9" y="1196752"/>
            <a:ext cx="5844169" cy="813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2492896"/>
            <a:ext cx="4320480" cy="275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11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5"/>
            <a:ext cx="3312368" cy="213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124744"/>
            <a:ext cx="3528392" cy="224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36576" y="548680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Triangle Signal,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Sawtooth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Square Signal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3429000"/>
            <a:ext cx="4905866" cy="97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98" y="4426582"/>
            <a:ext cx="3161037" cy="201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92560" y="1268760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Plotting </a:t>
            </a:r>
            <a:r>
              <a:rPr lang="en-IN" b="1" dirty="0" err="1"/>
              <a:t>Sawtooth</a:t>
            </a:r>
            <a:r>
              <a:rPr lang="en-IN" b="1" dirty="0"/>
              <a:t> Signal and Square Signal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6393161" y="1268760"/>
            <a:ext cx="2376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Plotting Triangle Signal and </a:t>
            </a:r>
            <a:r>
              <a:rPr lang="en-IN" b="1" dirty="0" err="1"/>
              <a:t>Sawtooth</a:t>
            </a:r>
            <a:r>
              <a:rPr lang="en-IN" b="1" dirty="0"/>
              <a:t> Signal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946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Chirp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Exponential </a:t>
            </a:r>
            <a:r>
              <a:rPr lang="en-US" sz="2400" dirty="0" err="1" smtClean="0"/>
              <a:t>Shirp</a:t>
            </a:r>
            <a:endParaRPr lang="en-US" sz="2400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err="1" smtClean="0"/>
              <a:t>Sawtooth</a:t>
            </a:r>
            <a:r>
              <a:rPr lang="en-US" sz="2400" dirty="0" smtClean="0"/>
              <a:t> Chirp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Leakage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Different windows present in </a:t>
            </a:r>
            <a:r>
              <a:rPr lang="en-US" sz="2400" dirty="0" err="1" smtClean="0"/>
              <a:t>Numpy</a:t>
            </a:r>
            <a:r>
              <a:rPr lang="en-US" sz="2400" dirty="0" smtClean="0"/>
              <a:t> for leakage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 err="1"/>
              <a:t>blackman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 err="1"/>
              <a:t>bartlett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/>
              <a:t>hamming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 err="1"/>
              <a:t>hanning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1125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DSP Homework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Research Progress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520" y="5224248"/>
            <a:ext cx="5071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hlinkClick r:id="rId2"/>
              </a:rPr>
              <a:t>Source : https</a:t>
            </a:r>
            <a:r>
              <a:rPr lang="en-IN" dirty="0">
                <a:hlinkClick r:id="rId2"/>
              </a:rPr>
              <a:t>://github.com/AllenDowney/ThinkDSP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620688"/>
            <a:ext cx="9649072" cy="5400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Run and listen to the examples in chap03.ipynb. In the leakage example, try replacing the Hamming window with one of the other windows provided by </a:t>
            </a:r>
            <a:r>
              <a:rPr lang="en-IN" sz="2400" dirty="0" err="1"/>
              <a:t>NumPy</a:t>
            </a:r>
            <a:r>
              <a:rPr lang="en-IN" sz="2400" dirty="0"/>
              <a:t>, and see what effect they have on leakage.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038869"/>
              </p:ext>
            </p:extLst>
          </p:nvPr>
        </p:nvGraphicFramePr>
        <p:xfrm>
          <a:off x="0" y="549275"/>
          <a:ext cx="9649072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520"/>
                <a:gridCol w="4968552"/>
              </a:tblGrid>
              <a:tr h="2441683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28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" y="1412775"/>
            <a:ext cx="4362796" cy="107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92425" y="692696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Chirp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785" y="515719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1" y="2502680"/>
            <a:ext cx="3426934" cy="232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7136" y="69269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Chirp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0297" y="515719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13846"/>
            <a:ext cx="4485236" cy="93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97" y="2502680"/>
            <a:ext cx="3399057" cy="224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download (14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2720" y="5013176"/>
            <a:ext cx="609600" cy="609600"/>
          </a:xfrm>
          <a:prstGeom prst="rect">
            <a:avLst/>
          </a:prstGeom>
        </p:spPr>
      </p:pic>
      <p:pic>
        <p:nvPicPr>
          <p:cNvPr id="9" name="download (15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35688" y="5013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888" y="692696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Leakage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412776"/>
            <a:ext cx="427727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886805"/>
            <a:ext cx="3888432" cy="268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download (16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81639" y="389952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5129" y="3957335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6666" y="4613066"/>
            <a:ext cx="36970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leakage based on frequency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8" y="5341788"/>
            <a:ext cx="4349880" cy="104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70" y="3842628"/>
            <a:ext cx="40195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98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4799" y="69269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Blackman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7136" y="69269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Chirp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79" y="1264548"/>
            <a:ext cx="3985941" cy="170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2" y="3138263"/>
            <a:ext cx="4345682" cy="285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25" y="1225134"/>
            <a:ext cx="4102639" cy="174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3181697"/>
            <a:ext cx="4279317" cy="2829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4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64799" y="692696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Hamming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2157" y="692696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Hanning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7" y="1268760"/>
            <a:ext cx="4274728" cy="177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7" y="3436883"/>
            <a:ext cx="4274728" cy="281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1268760"/>
            <a:ext cx="4213890" cy="183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175" y="3415543"/>
            <a:ext cx="4302415" cy="282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0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12404" y="620688"/>
            <a:ext cx="6940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1.Blackman 2.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Bartlet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Hamming 4.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Hanning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10" y="1146706"/>
            <a:ext cx="6954674" cy="19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92" y="3140968"/>
            <a:ext cx="5157509" cy="34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412776"/>
            <a:ext cx="5119198" cy="357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4765" y="692696"/>
            <a:ext cx="6940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for defining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awtooth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Chirp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1384366"/>
            <a:ext cx="3962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614" y="2525050"/>
            <a:ext cx="39909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2704" y="5661248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download (17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81940" y="56612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0512" y="860233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Chirp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785" y="450912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6593" y="892751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Chirp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7039" y="4509120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4105" y="908720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Sawtooth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Chirp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825" y="1700808"/>
            <a:ext cx="3033175" cy="204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3008784" cy="204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1700809"/>
            <a:ext cx="2949577" cy="1945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52204" y="445639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download (17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19273" y="4299630"/>
            <a:ext cx="609600" cy="609600"/>
          </a:xfrm>
          <a:prstGeom prst="rect">
            <a:avLst/>
          </a:prstGeom>
        </p:spPr>
      </p:pic>
      <p:pic>
        <p:nvPicPr>
          <p:cNvPr id="15" name="download (14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679104" y="4336158"/>
            <a:ext cx="609600" cy="609600"/>
          </a:xfrm>
          <a:prstGeom prst="rect">
            <a:avLst/>
          </a:prstGeom>
        </p:spPr>
      </p:pic>
      <p:pic>
        <p:nvPicPr>
          <p:cNvPr id="16" name="download (15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41032" y="42518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Power Spectrum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Different types of noise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White Noise Signal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Pink Noise Signal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400" dirty="0" smtClean="0"/>
              <a:t>Brown Noise Signal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Leakage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Different windows present in </a:t>
            </a:r>
            <a:r>
              <a:rPr lang="en-US" sz="2400" dirty="0" err="1" smtClean="0"/>
              <a:t>Numpy</a:t>
            </a:r>
            <a:r>
              <a:rPr lang="en-US" sz="2400" dirty="0" smtClean="0"/>
              <a:t> for leakage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 err="1"/>
              <a:t>blackman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 err="1"/>
              <a:t>bartlett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/>
              <a:t>hamming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 err="1"/>
              <a:t>hanning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2915" y="548680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 Noise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57465"/>
            <a:ext cx="743913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8" y="2348880"/>
            <a:ext cx="379095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64968" y="234888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whether the generated wave signal contains white noise or not.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6976" y="299695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 smtClean="0"/>
              <a:t>Ans</a:t>
            </a:r>
            <a:r>
              <a:rPr lang="en-IN" dirty="0" smtClean="0"/>
              <a:t> : If </a:t>
            </a:r>
            <a:r>
              <a:rPr lang="en-IN" dirty="0"/>
              <a:t>white </a:t>
            </a:r>
            <a:r>
              <a:rPr lang="en-IN" dirty="0" smtClean="0"/>
              <a:t>noise then </a:t>
            </a:r>
            <a:r>
              <a:rPr lang="en-IN" dirty="0"/>
              <a:t>a straight line</a:t>
            </a:r>
            <a:endParaRPr lang="en-US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3591892"/>
            <a:ext cx="4032448" cy="287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8839" y="5261138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download (18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04653" y="515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4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007566"/>
            <a:ext cx="680141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6536" y="2348880"/>
            <a:ext cx="3096344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4488" y="548680"/>
            <a:ext cx="1595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 Noise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488" y="1149168"/>
            <a:ext cx="9361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Pink noise or ​1⁄f noise is a signal or process with a frequency spectrum such that the power spectral density (energy or power per frequency interval) is inversely proportional to the frequency of the signal.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Pink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is one of the most common signals in biological systems.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564904"/>
            <a:ext cx="5264585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3717032"/>
            <a:ext cx="440369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0549" y="443711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ownload (19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24288" y="42954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3089" y="539916"/>
            <a:ext cx="2274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Brownian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4488" y="1149168"/>
            <a:ext cx="9361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Brownian noise, also known as Brown noise or red noise, is the kind of signal noise produced by Brownian motion, hence its alternative name of random walk noise.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866444"/>
            <a:ext cx="7200800" cy="92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3" y="3284984"/>
            <a:ext cx="413531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30548" y="371703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download (20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1700" y="35730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28664" y="548680"/>
            <a:ext cx="7023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White, Pink And Brownian Noise Signal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540188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1" y="1268760"/>
            <a:ext cx="428240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979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902" y="692696"/>
            <a:ext cx="98900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Comparing the downloaded segmented wave signal with white noise, pink noise and </a:t>
            </a:r>
            <a:r>
              <a:rPr lang="en-IN" b="1" dirty="0" err="1"/>
              <a:t>brownian</a:t>
            </a:r>
            <a:r>
              <a:rPr lang="en-IN" b="1" dirty="0"/>
              <a:t> noise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" y="1724024"/>
            <a:ext cx="5404323" cy="388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99" y="1644757"/>
            <a:ext cx="4466501" cy="300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9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2480" y="620688"/>
            <a:ext cx="5375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spectrum vary over time?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374" y="1228110"/>
            <a:ext cx="91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Step 1: Segmenting the downloaded wave into 3 segments: segment1, segment2, segment3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684151"/>
            <a:ext cx="5688632" cy="111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3383" y="2924944"/>
            <a:ext cx="918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Step 3: Calculating Spectrum of the three segments and plotting </a:t>
            </a:r>
            <a:r>
              <a:rPr lang="en-IN" dirty="0" smtClean="0"/>
              <a:t>them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230380"/>
            <a:ext cx="37814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930004" y="3995772"/>
            <a:ext cx="2085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(without log scaling)</a:t>
            </a:r>
            <a:endParaRPr 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380475"/>
            <a:ext cx="4481934" cy="66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836" y="3264653"/>
            <a:ext cx="3744416" cy="89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076525" y="4146132"/>
            <a:ext cx="1764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</a:t>
            </a:r>
            <a:r>
              <a:rPr lang="en-IN" dirty="0" smtClean="0"/>
              <a:t>with log </a:t>
            </a:r>
            <a:r>
              <a:rPr lang="en-IN" dirty="0"/>
              <a:t>scaling)</a:t>
            </a:r>
            <a:endParaRPr lang="en-US" dirty="0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69" y="4542043"/>
            <a:ext cx="3125991" cy="207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5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92696"/>
            <a:ext cx="963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/>
              <a:t>Implement </a:t>
            </a:r>
            <a:r>
              <a:rPr lang="en-IN" sz="2000" b="1" dirty="0" err="1" smtClean="0"/>
              <a:t>bartlett's</a:t>
            </a:r>
            <a:r>
              <a:rPr lang="en-IN" sz="2000" b="1" dirty="0" smtClean="0"/>
              <a:t> method and use it to estimate the power spectrum for a noise wave.</a:t>
            </a:r>
            <a:endParaRPr lang="en-IN" sz="20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412776"/>
            <a:ext cx="46577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61286" y="5013176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bartlett_method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a spectrogram and extracts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spec_map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maps from times to Spectrum objects. It computes the PSD for each spectrum, adds them up, and puts the results into a Spectrum object.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86" y="1412776"/>
            <a:ext cx="421923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3970865"/>
            <a:ext cx="3951114" cy="266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25208" y="1092806"/>
            <a:ext cx="2085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(without log scaling)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076525" y="4146132"/>
            <a:ext cx="1764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</a:t>
            </a:r>
            <a:r>
              <a:rPr lang="en-IN" dirty="0" smtClean="0"/>
              <a:t>with log </a:t>
            </a:r>
            <a:r>
              <a:rPr lang="en-IN" dirty="0"/>
              <a:t>scaling)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0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Autocorrelation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Periodic Behavior</a:t>
            </a:r>
          </a:p>
          <a:p>
            <a:pPr marL="914400" lvl="2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552" y="620688"/>
            <a:ext cx="9217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ompute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autocorrelation of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BitCoin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prices. Does the autocorrelation function drop off quickly? Is there evidence of periodic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344488" y="148478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of bitcoin data : 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https://github.com/RoliSoft/Market-Prediction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88840"/>
            <a:ext cx="7548133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1" y="3933056"/>
            <a:ext cx="37909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71542" y="4177862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Here's the autocorrelation function using the statistical definition, which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unbiases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normalizes, and standardizes; that is, it shifts the mean to zero, divides through by standard deviation, and divides the sum by 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980728"/>
            <a:ext cx="5328592" cy="500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35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620688"/>
            <a:ext cx="37909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620688"/>
            <a:ext cx="37338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35" y="4297338"/>
            <a:ext cx="38385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1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Required libraries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Taking audio file as input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Discusses about waves, spectrums and interaction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Audio segmentation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Effect on audio using High pass and Low pass filter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Synthesizing Sine and Cos signal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Speeding up or slowing down wave</a:t>
            </a:r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1845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Encapsulate the code in Qs 1 in a function called </a:t>
            </a:r>
            <a:r>
              <a:rPr lang="en-IN" sz="2000" dirty="0" err="1"/>
              <a:t>estimate_fundamental</a:t>
            </a:r>
            <a:r>
              <a:rPr lang="en-IN" sz="2000" dirty="0"/>
              <a:t>, and use it to track the pitch of a recorded sound.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340768"/>
            <a:ext cx="8136904" cy="9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0828" y="2564904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ownload (21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900" y="2460159"/>
            <a:ext cx="609600" cy="609600"/>
          </a:xfrm>
          <a:prstGeom prst="rect">
            <a:avLst/>
          </a:prstGeom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" y="3573016"/>
            <a:ext cx="471820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2334766"/>
            <a:ext cx="38004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2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72608"/>
          </a:xfrm>
        </p:spPr>
        <p:txBody>
          <a:bodyPr>
            <a:normAutofit/>
          </a:bodyPr>
          <a:lstStyle/>
          <a:p>
            <a:r>
              <a:rPr lang="en-IN" sz="2400" dirty="0" smtClean="0"/>
              <a:t>To find the highest </a:t>
            </a:r>
            <a:r>
              <a:rPr lang="en-IN" sz="2400" dirty="0"/>
              <a:t>peak in the autocorrelation function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124744"/>
            <a:ext cx="5328592" cy="311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5" y="4820273"/>
            <a:ext cx="5226373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5404" y="422108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for tracking the pitch over the sample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mid-points of each segment.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552575"/>
            <a:ext cx="38671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038850" y="125946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Plotting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How to synthesize </a:t>
            </a:r>
            <a:r>
              <a:rPr lang="en-IN" sz="2400" dirty="0"/>
              <a:t>a mixture of </a:t>
            </a:r>
            <a:r>
              <a:rPr lang="en-IN" sz="2400" dirty="0" smtClean="0"/>
              <a:t>sinusoids and evaluate them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/>
              <a:t>Adding up signal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sz="2400" dirty="0"/>
              <a:t>Matrix </a:t>
            </a:r>
            <a:r>
              <a:rPr lang="en-IN" sz="2400" dirty="0" smtClean="0"/>
              <a:t>multiplication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Analyze a signal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/>
              <a:t>Discrete Cosine </a:t>
            </a:r>
            <a:r>
              <a:rPr lang="en-IN" sz="2400" dirty="0" smtClean="0"/>
              <a:t>Transform(DCT)</a:t>
            </a:r>
            <a:endParaRPr lang="en-US" sz="2400" dirty="0" smtClean="0"/>
          </a:p>
          <a:p>
            <a:pPr marL="914400" lvl="2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1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Adding up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24744"/>
            <a:ext cx="578490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83" y="3845499"/>
            <a:ext cx="6083111" cy="1959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7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328592"/>
          </a:xfrm>
        </p:spPr>
        <p:txBody>
          <a:bodyPr/>
          <a:lstStyle/>
          <a:p>
            <a:pPr marL="342900" lvl="2" indent="-342900"/>
            <a:r>
              <a:rPr lang="en-IN" sz="2400" b="1" dirty="0"/>
              <a:t>Matrix multiplication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340768"/>
            <a:ext cx="4542561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91" y="3645023"/>
            <a:ext cx="4535681" cy="1639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68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2" y="990600"/>
            <a:ext cx="9248328" cy="5030688"/>
          </a:xfrm>
        </p:spPr>
        <p:txBody>
          <a:bodyPr/>
          <a:lstStyle/>
          <a:p>
            <a:r>
              <a:rPr lang="en-IN" dirty="0"/>
              <a:t>In this chapter I claim that analyze1 takes time proportional to  and analyze2 takes time proportional to . To see if that's true, run them on a range of input sizes and time them. In </a:t>
            </a:r>
            <a:r>
              <a:rPr lang="en-IN" dirty="0" err="1"/>
              <a:t>IPython</a:t>
            </a:r>
            <a:r>
              <a:rPr lang="en-IN" dirty="0"/>
              <a:t>, you can use the magic command %</a:t>
            </a:r>
            <a:r>
              <a:rPr lang="en-IN" dirty="0" err="1"/>
              <a:t>timeit</a:t>
            </a:r>
            <a:r>
              <a:rPr lang="en-IN" dirty="0"/>
              <a:t>.</a:t>
            </a:r>
          </a:p>
          <a:p>
            <a:r>
              <a:rPr lang="en-IN" dirty="0"/>
              <a:t>If you plot run time versus input size on a log-log scale, you should get a straight line with slope 3 for analyze1 and slope 2 for analyze2. You also might want to test </a:t>
            </a:r>
            <a:r>
              <a:rPr lang="en-IN" dirty="0" err="1"/>
              <a:t>dct_iv</a:t>
            </a:r>
            <a:r>
              <a:rPr lang="en-IN" dirty="0"/>
              <a:t> and </a:t>
            </a:r>
            <a:r>
              <a:rPr lang="en-IN" dirty="0" err="1"/>
              <a:t>scipy.fftpack.dct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906000" cy="54726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Input : Gaussian noise signal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IN" sz="2400" dirty="0"/>
              <a:t>The following function takes an array of results from a timing experiment, plots the results, and fits a straight line.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052736"/>
            <a:ext cx="81283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1" y="3212976"/>
            <a:ext cx="4320480" cy="332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3285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4953000" cy="377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5168"/>
            <a:ext cx="4736976" cy="259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48744" y="57242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757088"/>
            <a:ext cx="4597210" cy="343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89304" y="564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8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1059500"/>
            <a:ext cx="4883261" cy="92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2204864"/>
            <a:ext cx="4883261" cy="322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2204863"/>
            <a:ext cx="4584076" cy="297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466" y="1052736"/>
            <a:ext cx="411329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00672" y="57242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1232" y="56478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5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36712"/>
            <a:ext cx="4859263" cy="213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67" y="3227170"/>
            <a:ext cx="4636584" cy="3127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53000" y="57242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25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006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Question 1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Go to </a:t>
            </a:r>
            <a:r>
              <a:rPr lang="en-IN" u="sng" dirty="0">
                <a:hlinkClick r:id="rId2"/>
              </a:rPr>
              <a:t>http://freesound.org</a:t>
            </a:r>
            <a:r>
              <a:rPr lang="en-IN" dirty="0"/>
              <a:t> and </a:t>
            </a:r>
            <a:r>
              <a:rPr lang="en-IN" b="1" dirty="0">
                <a:solidFill>
                  <a:srgbClr val="0000FF"/>
                </a:solidFill>
              </a:rPr>
              <a:t>download a sound sample </a:t>
            </a:r>
            <a:r>
              <a:rPr lang="en-IN" dirty="0"/>
              <a:t>that includes music, speech, or other sounds that have a well-defined pitch. 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Select </a:t>
            </a:r>
            <a:r>
              <a:rPr lang="en-IN" dirty="0"/>
              <a:t>a roughly half-second segment where the pitch is </a:t>
            </a:r>
            <a:r>
              <a:rPr lang="en-IN" dirty="0" smtClean="0"/>
              <a:t>constant.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Compute </a:t>
            </a:r>
            <a:r>
              <a:rPr lang="en-IN" dirty="0"/>
              <a:t>and plot the spectrum of the segment you </a:t>
            </a:r>
            <a:r>
              <a:rPr lang="en-IN" dirty="0" smtClean="0"/>
              <a:t>selected.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What </a:t>
            </a:r>
            <a:r>
              <a:rPr lang="en-IN" dirty="0"/>
              <a:t>connection can you make between the timbre of the sound and the harmonic structure you see in the spectrum?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Use </a:t>
            </a:r>
            <a:r>
              <a:rPr lang="en-IN" dirty="0" err="1"/>
              <a:t>high_pass</a:t>
            </a:r>
            <a:r>
              <a:rPr lang="en-IN" dirty="0"/>
              <a:t>, </a:t>
            </a:r>
            <a:r>
              <a:rPr lang="en-IN" dirty="0" err="1"/>
              <a:t>low_pass</a:t>
            </a:r>
            <a:r>
              <a:rPr lang="en-IN" dirty="0"/>
              <a:t>, and </a:t>
            </a:r>
            <a:r>
              <a:rPr lang="en-IN" dirty="0" err="1"/>
              <a:t>band_stop</a:t>
            </a:r>
            <a:r>
              <a:rPr lang="en-IN" dirty="0"/>
              <a:t> to filter out some of the harmonics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 </a:t>
            </a:r>
            <a:r>
              <a:rPr lang="en-IN" dirty="0"/>
              <a:t>Then convert the spectrum back to a wave and listen to it. How does the sound relate to the changes you made in the spectrum?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1117426"/>
            <a:ext cx="6624736" cy="49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49899" y="57242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analyze1,analyze2 &amp; DCT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9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How </a:t>
            </a:r>
            <a:r>
              <a:rPr lang="en-IN" sz="2400" dirty="0"/>
              <a:t> DFT and inverse DFT as matrix </a:t>
            </a:r>
            <a:r>
              <a:rPr lang="en-IN" sz="2400" dirty="0" smtClean="0"/>
              <a:t>multiplications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Comparison of DFT, inverse DFT and FFT</a:t>
            </a:r>
          </a:p>
          <a:p>
            <a:pPr marL="914400" lvl="2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906000" cy="5256584"/>
          </a:xfrm>
        </p:spPr>
        <p:txBody>
          <a:bodyPr/>
          <a:lstStyle/>
          <a:p>
            <a:r>
              <a:rPr lang="en-IN" dirty="0"/>
              <a:t>The key to the FFT is the Danielson-</a:t>
            </a:r>
            <a:r>
              <a:rPr lang="en-IN" dirty="0" err="1"/>
              <a:t>Lanczos</a:t>
            </a:r>
            <a:r>
              <a:rPr lang="en-IN" dirty="0"/>
              <a:t> lemma:</a:t>
            </a:r>
          </a:p>
          <a:p>
            <a:r>
              <a:rPr lang="en-IN" dirty="0"/>
              <a:t>Where  is the </a:t>
            </a:r>
            <a:r>
              <a:rPr lang="en-IN" dirty="0" err="1"/>
              <a:t>th</a:t>
            </a:r>
            <a:r>
              <a:rPr lang="en-IN" dirty="0"/>
              <a:t> element of the DFT of ;  is the even elements of , and  is the odd elements of .</a:t>
            </a:r>
          </a:p>
          <a:p>
            <a:r>
              <a:rPr lang="en-IN" dirty="0"/>
              <a:t>This lemma suggests a recursive algorithm for the DFT:</a:t>
            </a:r>
          </a:p>
          <a:p>
            <a:r>
              <a:rPr lang="en-IN" dirty="0"/>
              <a:t>Given a wave array, , split it into its even elements, , and its odd elements, .</a:t>
            </a:r>
          </a:p>
          <a:p>
            <a:r>
              <a:rPr lang="en-IN" dirty="0"/>
              <a:t>Compute the DFT of  and  by making recursive calls.</a:t>
            </a:r>
          </a:p>
          <a:p>
            <a:r>
              <a:rPr lang="en-IN" dirty="0"/>
              <a:t>Compute  for each value of  using the Danielson-</a:t>
            </a:r>
            <a:r>
              <a:rPr lang="en-IN" dirty="0" err="1"/>
              <a:t>Lanczos</a:t>
            </a:r>
            <a:r>
              <a:rPr lang="en-IN" dirty="0"/>
              <a:t> lemma.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616624"/>
          </a:xfrm>
        </p:spPr>
        <p:txBody>
          <a:bodyPr>
            <a:normAutofit/>
          </a:bodyPr>
          <a:lstStyle/>
          <a:p>
            <a:r>
              <a:rPr lang="en-IN" sz="2400" dirty="0"/>
              <a:t>a small real signal and compute its FFT</a:t>
            </a:r>
            <a:r>
              <a:rPr lang="en-IN" sz="2400" dirty="0" smtClean="0"/>
              <a:t>: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Result :</a:t>
            </a:r>
          </a:p>
          <a:p>
            <a:endParaRPr lang="en-IN" sz="2400" dirty="0"/>
          </a:p>
          <a:p>
            <a:endParaRPr lang="en-IN" sz="2400" dirty="0" smtClean="0"/>
          </a:p>
          <a:p>
            <a:r>
              <a:rPr lang="en-IN" sz="2400" dirty="0" smtClean="0"/>
              <a:t>DFT implementation 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980728"/>
            <a:ext cx="4320480" cy="132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840421"/>
            <a:ext cx="5603046" cy="4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60" y="4293096"/>
            <a:ext cx="4342123" cy="2144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4005064"/>
            <a:ext cx="3384376" cy="101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5589240"/>
            <a:ext cx="307648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1072" y="5157192"/>
            <a:ext cx="87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72608"/>
          </a:xfrm>
        </p:spPr>
        <p:txBody>
          <a:bodyPr/>
          <a:lstStyle/>
          <a:p>
            <a:r>
              <a:rPr lang="en-IN" dirty="0"/>
              <a:t>a recursive FFT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96752"/>
            <a:ext cx="5328592" cy="250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61" y="3933056"/>
            <a:ext cx="4013614" cy="109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9005" y="2708920"/>
            <a:ext cx="122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: 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/>
              <a:t>Filtering and Convolution operations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/>
              <a:t>Smoothing operations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/>
              <a:t>Autocorrelation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/>
              <a:t>Convolution Theorem</a:t>
            </a:r>
            <a:endParaRPr lang="en-US" sz="2400" dirty="0" smtClean="0"/>
          </a:p>
          <a:p>
            <a:pPr marL="914400" lvl="2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906000" cy="54726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/>
              <a:t>What happens to the Fourier transform as you vary </a:t>
            </a:r>
            <a:r>
              <a:rPr lang="en-IN" sz="2400" dirty="0" err="1"/>
              <a:t>std</a:t>
            </a:r>
            <a:r>
              <a:rPr lang="en-IN" sz="2400" dirty="0" smtClean="0"/>
              <a:t>?</a:t>
            </a:r>
          </a:p>
          <a:p>
            <a:r>
              <a:rPr lang="en-IN" sz="2400" dirty="0" smtClean="0"/>
              <a:t>Step 1:Create a Gaussian curve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r>
              <a:rPr lang="en-IN" sz="2400" dirty="0" smtClean="0"/>
              <a:t>Step 2: performing FFT on Gaussian curve</a:t>
            </a:r>
            <a:endParaRPr lang="en-IN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0203"/>
            <a:ext cx="5936660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1340768"/>
            <a:ext cx="3296816" cy="210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4293096"/>
            <a:ext cx="576258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57" y="3910651"/>
            <a:ext cx="3352943" cy="218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40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726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Step 3: Roll out </a:t>
            </a:r>
            <a:r>
              <a:rPr lang="en-IN" sz="2400" dirty="0" smtClean="0"/>
              <a:t>negative </a:t>
            </a:r>
            <a:r>
              <a:rPr lang="en-IN" sz="2400" dirty="0"/>
              <a:t>frequencies </a:t>
            </a:r>
            <a:r>
              <a:rPr lang="en-IN" sz="2400" dirty="0" smtClean="0"/>
              <a:t>to </a:t>
            </a:r>
            <a:r>
              <a:rPr lang="en-IN" sz="2400" dirty="0"/>
              <a:t>the </a:t>
            </a:r>
            <a:r>
              <a:rPr lang="en-IN" sz="2400" dirty="0" smtClean="0"/>
              <a:t>left to check  if it </a:t>
            </a:r>
            <a:r>
              <a:rPr lang="en-IN" sz="2400" dirty="0"/>
              <a:t>is Gaussian, at least approximately.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617105"/>
            <a:ext cx="57534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3212976"/>
            <a:ext cx="40671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56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544616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Check Gaussian </a:t>
            </a:r>
            <a:r>
              <a:rPr lang="en-IN" sz="2400" dirty="0"/>
              <a:t>window and its FFT </a:t>
            </a:r>
            <a:r>
              <a:rPr lang="en-IN" sz="2400" dirty="0" smtClean="0"/>
              <a:t>simultaneously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196752"/>
            <a:ext cx="5112568" cy="415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909" y="1932321"/>
            <a:ext cx="40481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61808" y="155679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6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72608"/>
          </a:xfrm>
        </p:spPr>
        <p:txBody>
          <a:bodyPr/>
          <a:lstStyle/>
          <a:p>
            <a:r>
              <a:rPr lang="en-US" dirty="0" smtClean="0"/>
              <a:t>Vary </a:t>
            </a:r>
            <a:r>
              <a:rPr lang="en-IN" dirty="0" err="1"/>
              <a:t>std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96751"/>
            <a:ext cx="5688632" cy="144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068960"/>
            <a:ext cx="4608512" cy="303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7056" y="3455214"/>
            <a:ext cx="4320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As </a:t>
            </a:r>
            <a:r>
              <a:rPr lang="en-IN" dirty="0" err="1"/>
              <a:t>std</a:t>
            </a:r>
            <a:r>
              <a:rPr lang="en-IN" dirty="0"/>
              <a:t> increases, the Gaussian gets wider and its FFT gets narrower.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Question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777536" cy="5616624"/>
          </a:xfrm>
        </p:spPr>
        <p:txBody>
          <a:bodyPr/>
          <a:lstStyle/>
          <a:p>
            <a:r>
              <a:rPr lang="en-IN" sz="2000" dirty="0"/>
              <a:t>Go to </a:t>
            </a:r>
            <a:r>
              <a:rPr lang="en-IN" sz="2000" u="sng" dirty="0">
                <a:hlinkClick r:id="rId4"/>
              </a:rPr>
              <a:t>http://freesound.org</a:t>
            </a:r>
            <a:r>
              <a:rPr lang="en-IN" sz="2000" dirty="0"/>
              <a:t> and </a:t>
            </a:r>
            <a:r>
              <a:rPr lang="en-IN" sz="2000" b="1" dirty="0">
                <a:solidFill>
                  <a:srgbClr val="0000FF"/>
                </a:solidFill>
              </a:rPr>
              <a:t>download a sound sample </a:t>
            </a:r>
            <a:r>
              <a:rPr lang="en-IN" sz="2000" dirty="0"/>
              <a:t>that includes music, speech, or other sounds that have a well-defined pitch. </a:t>
            </a:r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r>
              <a:rPr lang="en-IN" sz="2000" b="1" dirty="0" smtClean="0"/>
              <a:t> Audio :</a:t>
            </a:r>
          </a:p>
          <a:p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r>
              <a:rPr lang="en-IN" sz="2000" b="1" dirty="0" smtClean="0"/>
              <a:t>for </a:t>
            </a:r>
            <a:r>
              <a:rPr lang="en-IN" sz="2000" b="1" dirty="0" err="1"/>
              <a:t>ploting</a:t>
            </a:r>
            <a:r>
              <a:rPr lang="en-IN" sz="2000" b="1" dirty="0"/>
              <a:t> the data</a:t>
            </a:r>
          </a:p>
          <a:p>
            <a:endParaRPr lang="en-IN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373721"/>
            <a:ext cx="6624736" cy="136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6" y="4797152"/>
            <a:ext cx="2502251" cy="63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3284984"/>
            <a:ext cx="37147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downloa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16696" y="2980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1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DSP Homework : Chapter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2565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It mainly covers the below topics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/>
              <a:t>exploring </a:t>
            </a:r>
            <a:r>
              <a:rPr lang="en-IN" sz="2400" dirty="0"/>
              <a:t>the effect of </a:t>
            </a:r>
            <a:r>
              <a:rPr lang="en-IN" sz="2400" dirty="0"/>
              <a:t>diff</a:t>
            </a:r>
            <a:r>
              <a:rPr lang="en-IN" sz="2400" dirty="0"/>
              <a:t> and </a:t>
            </a:r>
            <a:r>
              <a:rPr lang="en-IN" sz="2400" dirty="0"/>
              <a:t>differentiate</a:t>
            </a:r>
            <a:r>
              <a:rPr lang="en-IN" sz="2400" dirty="0"/>
              <a:t> on a </a:t>
            </a:r>
            <a:r>
              <a:rPr lang="en-IN" sz="2400" dirty="0" smtClean="0"/>
              <a:t>signal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400" dirty="0" smtClean="0"/>
              <a:t> Differential and integration</a:t>
            </a:r>
          </a:p>
          <a:p>
            <a:pPr marL="914400" lvl="2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400600"/>
          </a:xfrm>
        </p:spPr>
        <p:txBody>
          <a:bodyPr/>
          <a:lstStyle/>
          <a:p>
            <a:r>
              <a:rPr lang="en-IN" dirty="0"/>
              <a:t>Create a triangle wave and plot it. Apply the </a:t>
            </a:r>
            <a:r>
              <a:rPr lang="en-IN" dirty="0"/>
              <a:t>diff</a:t>
            </a:r>
            <a:r>
              <a:rPr lang="en-IN" dirty="0"/>
              <a:t> operator and plot the result. </a:t>
            </a:r>
            <a:endParaRPr lang="en-IN" dirty="0" smtClean="0"/>
          </a:p>
          <a:p>
            <a:r>
              <a:rPr lang="en-IN" dirty="0" smtClean="0"/>
              <a:t>Compute </a:t>
            </a:r>
            <a:r>
              <a:rPr lang="en-IN" dirty="0"/>
              <a:t>the spectrum of the triangle wave, apply </a:t>
            </a:r>
            <a:r>
              <a:rPr lang="en-IN" dirty="0"/>
              <a:t>differentiate</a:t>
            </a:r>
            <a:r>
              <a:rPr lang="en-IN" dirty="0"/>
              <a:t>, and plot the result. </a:t>
            </a:r>
            <a:endParaRPr lang="en-IN" dirty="0" smtClean="0"/>
          </a:p>
          <a:p>
            <a:r>
              <a:rPr lang="en-IN" dirty="0" smtClean="0"/>
              <a:t>Convert </a:t>
            </a:r>
            <a:r>
              <a:rPr lang="en-IN" dirty="0"/>
              <a:t>the spectrum back to a wave and plot it. Are there differences between the effect of </a:t>
            </a:r>
            <a:r>
              <a:rPr lang="en-IN" dirty="0"/>
              <a:t>diff</a:t>
            </a:r>
            <a:r>
              <a:rPr lang="en-IN" dirty="0"/>
              <a:t> and </a:t>
            </a:r>
            <a:r>
              <a:rPr lang="en-IN" dirty="0"/>
              <a:t>differentiate</a:t>
            </a:r>
            <a:r>
              <a:rPr lang="en-IN" dirty="0"/>
              <a:t> for this wave?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906000" cy="5400600"/>
          </a:xfrm>
        </p:spPr>
        <p:txBody>
          <a:bodyPr/>
          <a:lstStyle/>
          <a:p>
            <a:r>
              <a:rPr lang="en-IN" sz="2400" dirty="0"/>
              <a:t>Create a triangle wave and plot it. Apply the diff operator and plot the result.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0728"/>
            <a:ext cx="862959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3" y="2996952"/>
            <a:ext cx="39814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56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8" y="1180783"/>
            <a:ext cx="4878433" cy="15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4488" y="780673"/>
            <a:ext cx="8856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spectrum of the triangle wave, apply differentiate, and plot the result. 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3140968"/>
            <a:ext cx="4752528" cy="320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8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328592"/>
          </a:xfrm>
        </p:spPr>
        <p:txBody>
          <a:bodyPr/>
          <a:lstStyle/>
          <a:p>
            <a:r>
              <a:rPr lang="en-IN" sz="2400" dirty="0"/>
              <a:t>Convert the spectrum back to a wave and plot it. Are there differences between the effect of diff and differentiate for this wave?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6" y="1484784"/>
            <a:ext cx="6696744" cy="99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825840"/>
            <a:ext cx="4824536" cy="312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4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777536" cy="457200"/>
          </a:xfrm>
        </p:spPr>
        <p:txBody>
          <a:bodyPr/>
          <a:lstStyle/>
          <a:p>
            <a:pPr marL="0" indent="0"/>
            <a:r>
              <a:rPr lang="en-US" sz="2400" dirty="0"/>
              <a:t>Comparison of triangle wave, </a:t>
            </a:r>
            <a:r>
              <a:rPr lang="en-US" sz="2400" dirty="0" err="1"/>
              <a:t>sawtooth</a:t>
            </a:r>
            <a:r>
              <a:rPr lang="en-US" sz="2400" dirty="0"/>
              <a:t> </a:t>
            </a:r>
            <a:r>
              <a:rPr lang="en-US" sz="2400" dirty="0" err="1"/>
              <a:t>wave,square</a:t>
            </a:r>
            <a:r>
              <a:rPr lang="en-US" sz="2400" dirty="0"/>
              <a:t> wave and parabolic wave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258064"/>
              </p:ext>
            </p:extLst>
          </p:nvPr>
        </p:nvGraphicFramePr>
        <p:xfrm>
          <a:off x="128464" y="627277"/>
          <a:ext cx="9649072" cy="6053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520"/>
                <a:gridCol w="4968552"/>
              </a:tblGrid>
              <a:tr h="24416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97282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331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41304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80592" y="692696"/>
            <a:ext cx="1710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Square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9144" y="702220"/>
            <a:ext cx="1957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Sawtooth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5668" y="3667438"/>
            <a:ext cx="1851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Triangle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6394" y="3676962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Signal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8464" y="3212976"/>
            <a:ext cx="176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before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6736" y="3245713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after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8464" y="6236513"/>
            <a:ext cx="176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before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76736" y="6269250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after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6079" y="3284984"/>
            <a:ext cx="176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before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24351" y="3317721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after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6079" y="6164505"/>
            <a:ext cx="1760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before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24351" y="6197242"/>
            <a:ext cx="158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after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52" y="4172548"/>
            <a:ext cx="2616066" cy="177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download (22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856656" y="6093296"/>
            <a:ext cx="609600" cy="609600"/>
          </a:xfrm>
          <a:prstGeom prst="rect">
            <a:avLst/>
          </a:prstGeom>
        </p:spPr>
      </p:pic>
      <p:pic>
        <p:nvPicPr>
          <p:cNvPr id="5" name="download (23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240213" y="6132513"/>
            <a:ext cx="609600" cy="609600"/>
          </a:xfrm>
          <a:prstGeom prst="rect">
            <a:avLst/>
          </a:prstGeom>
        </p:spPr>
      </p:pic>
      <p:pic>
        <p:nvPicPr>
          <p:cNvPr id="15" name="download (24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986859" y="3071851"/>
            <a:ext cx="609600" cy="609600"/>
          </a:xfrm>
          <a:prstGeom prst="rect">
            <a:avLst/>
          </a:prstGeom>
        </p:spPr>
      </p:pic>
      <p:pic>
        <p:nvPicPr>
          <p:cNvPr id="16" name="download (25)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160912" y="3140968"/>
            <a:ext cx="609600" cy="609600"/>
          </a:xfrm>
          <a:prstGeom prst="rect">
            <a:avLst/>
          </a:prstGeom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9" y="1153354"/>
            <a:ext cx="2715961" cy="180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download (26)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681192" y="3107432"/>
            <a:ext cx="609600" cy="609600"/>
          </a:xfrm>
          <a:prstGeom prst="rect">
            <a:avLst/>
          </a:prstGeom>
        </p:spPr>
      </p:pic>
      <p:pic>
        <p:nvPicPr>
          <p:cNvPr id="18" name="download (27)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032875" y="3140968"/>
            <a:ext cx="609600" cy="609600"/>
          </a:xfrm>
          <a:prstGeom prst="rect">
            <a:avLst/>
          </a:prstGeom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84" y="1052736"/>
            <a:ext cx="2977213" cy="192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download (28)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681192" y="6093296"/>
            <a:ext cx="609600" cy="609600"/>
          </a:xfrm>
          <a:prstGeom prst="rect">
            <a:avLst/>
          </a:prstGeom>
        </p:spPr>
      </p:pic>
      <p:pic>
        <p:nvPicPr>
          <p:cNvPr id="24" name="download (29)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970963" y="6093296"/>
            <a:ext cx="609600" cy="609600"/>
          </a:xfrm>
          <a:prstGeom prst="rect">
            <a:avLst/>
          </a:prstGeom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33" y="4172548"/>
            <a:ext cx="2656007" cy="175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1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520" y="2492896"/>
            <a:ext cx="8915400" cy="1656184"/>
          </a:xfrm>
        </p:spPr>
        <p:txBody>
          <a:bodyPr/>
          <a:lstStyle/>
          <a:p>
            <a:r>
              <a:rPr lang="en-US" b="1" dirty="0"/>
              <a:t>Review of Deep Learning Models for Image Segmentation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68824" y="-27384"/>
            <a:ext cx="3414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Progress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Introduction to Deep Learning(DL)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Introduction to Segmentation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Dataset Information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Goal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zh-TW" dirty="0" smtClean="0"/>
              <a:t>Some Concepts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Different DL architecture for segmentation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D5318-D968-4186-867A-4FA811C350B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21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: Deep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Deep Learning</a:t>
            </a:r>
          </a:p>
          <a:p>
            <a:r>
              <a:rPr lang="en-IN" sz="2300" dirty="0" smtClean="0"/>
              <a:t>It is a </a:t>
            </a:r>
            <a:r>
              <a:rPr lang="en-IN" sz="2300" dirty="0"/>
              <a:t>machine learning technique that teaches computers to do what comes naturally to humans: learn by </a:t>
            </a:r>
            <a:r>
              <a:rPr lang="en-IN" sz="2300" dirty="0" smtClean="0"/>
              <a:t>example[1]</a:t>
            </a:r>
          </a:p>
          <a:p>
            <a:r>
              <a:rPr lang="en-IN" sz="2300" dirty="0"/>
              <a:t>The term “</a:t>
            </a:r>
            <a:r>
              <a:rPr lang="en-IN" sz="2300" b="1" dirty="0">
                <a:solidFill>
                  <a:srgbClr val="0070C0"/>
                </a:solidFill>
              </a:rPr>
              <a:t>deep</a:t>
            </a:r>
            <a:r>
              <a:rPr lang="en-IN" sz="2300" dirty="0"/>
              <a:t>” usually refers to the </a:t>
            </a:r>
            <a:r>
              <a:rPr lang="en-IN" sz="2300" b="1" dirty="0">
                <a:solidFill>
                  <a:srgbClr val="0070C0"/>
                </a:solidFill>
              </a:rPr>
              <a:t>number of hidden layers</a:t>
            </a:r>
            <a:r>
              <a:rPr lang="en-IN" sz="2300" dirty="0"/>
              <a:t> in the neural </a:t>
            </a:r>
            <a:r>
              <a:rPr lang="en-IN" sz="2300" dirty="0" smtClean="0"/>
              <a:t>network[2].</a:t>
            </a:r>
          </a:p>
          <a:p>
            <a:r>
              <a:rPr lang="en-IN" sz="2300" dirty="0"/>
              <a:t>Deep learning models are trained by using </a:t>
            </a:r>
            <a:r>
              <a:rPr lang="en-IN" sz="2300" b="1" dirty="0">
                <a:solidFill>
                  <a:srgbClr val="0070C0"/>
                </a:solidFill>
              </a:rPr>
              <a:t>large sets of </a:t>
            </a:r>
            <a:r>
              <a:rPr lang="en-IN" sz="2300" b="1" dirty="0" err="1">
                <a:solidFill>
                  <a:srgbClr val="0070C0"/>
                </a:solidFill>
              </a:rPr>
              <a:t>labeled</a:t>
            </a:r>
            <a:r>
              <a:rPr lang="en-IN" sz="2300" b="1" dirty="0">
                <a:solidFill>
                  <a:srgbClr val="0070C0"/>
                </a:solidFill>
              </a:rPr>
              <a:t> data</a:t>
            </a:r>
            <a:r>
              <a:rPr lang="en-IN" sz="2300" dirty="0"/>
              <a:t> and neural network architectures that learn features </a:t>
            </a:r>
            <a:r>
              <a:rPr lang="en-IN" sz="2300" b="1" dirty="0">
                <a:solidFill>
                  <a:srgbClr val="0070C0"/>
                </a:solidFill>
              </a:rPr>
              <a:t>directly from the data</a:t>
            </a:r>
            <a:r>
              <a:rPr lang="en-IN" sz="2300" dirty="0"/>
              <a:t> without the need for manual feature extraction.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3701746"/>
            <a:ext cx="67818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08984" y="4221088"/>
            <a:ext cx="2088232" cy="18722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1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Labeled Data: </a:t>
            </a:r>
            <a:r>
              <a:rPr lang="en-US" sz="2400" dirty="0" smtClean="0"/>
              <a:t>Image data with labels associated with it[3].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400" b="1" dirty="0" smtClean="0"/>
              <a:t>Unlabeled Data : </a:t>
            </a:r>
            <a:r>
              <a:rPr lang="en-US" sz="2400" dirty="0"/>
              <a:t>Image data </a:t>
            </a:r>
            <a:r>
              <a:rPr lang="en-US" sz="2400" dirty="0" smtClean="0"/>
              <a:t>without any </a:t>
            </a:r>
            <a:r>
              <a:rPr lang="en-US" sz="2400" dirty="0"/>
              <a:t>labels associated with </a:t>
            </a:r>
            <a:r>
              <a:rPr lang="en-US" sz="2400" dirty="0" smtClean="0"/>
              <a:t>it[3].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69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340768"/>
            <a:ext cx="23336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0" y="4057650"/>
            <a:ext cx="22669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3736714"/>
            <a:ext cx="202882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221705"/>
            <a:ext cx="20002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3706521"/>
            <a:ext cx="1859699" cy="159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5" y="1221705"/>
            <a:ext cx="1964892" cy="163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6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4" y="620688"/>
            <a:ext cx="9777536" cy="5400600"/>
          </a:xfrm>
        </p:spPr>
        <p:txBody>
          <a:bodyPr/>
          <a:lstStyle/>
          <a:p>
            <a:r>
              <a:rPr lang="en-IN" sz="2400" dirty="0"/>
              <a:t>Select a roughly half-second segment where the pitch is constant</a:t>
            </a:r>
            <a:r>
              <a:rPr lang="en-IN" sz="2400" dirty="0" smtClean="0"/>
              <a:t>.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dirty="0" smtClean="0"/>
              <a:t> 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 smtClean="0"/>
              <a:t>Audio :</a:t>
            </a:r>
            <a:endParaRPr lang="en-IN" sz="2400" dirty="0"/>
          </a:p>
          <a:p>
            <a:r>
              <a:rPr lang="en-IN" sz="2400" dirty="0"/>
              <a:t>Compute and plot the spectrum of the segment you selected.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7" y="1111363"/>
            <a:ext cx="558825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download (1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9640" y="2144659"/>
            <a:ext cx="609600" cy="6096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0" y="3374988"/>
            <a:ext cx="2597420" cy="63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1" y="4078447"/>
            <a:ext cx="3078924" cy="19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6" y="4123671"/>
            <a:ext cx="2852103" cy="190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4078447"/>
            <a:ext cx="2900932" cy="19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96047" y="6004727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high=7000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88814" y="6025072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high=1000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Deep Learning[4]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980728"/>
            <a:ext cx="9417496" cy="1345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85048" y="1412776"/>
            <a:ext cx="864096" cy="9131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1" y="3572610"/>
            <a:ext cx="9347721" cy="1309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56856" y="4244044"/>
            <a:ext cx="1267916" cy="9131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Segmentation[5]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200" dirty="0" smtClean="0"/>
              <a:t>It is the </a:t>
            </a:r>
            <a:r>
              <a:rPr lang="en-IN" sz="2200" dirty="0"/>
              <a:t>process of partitioning a </a:t>
            </a:r>
            <a:r>
              <a:rPr lang="en-IN" sz="2200" dirty="0" smtClean="0"/>
              <a:t>digital </a:t>
            </a:r>
            <a:r>
              <a:rPr lang="en-IN" sz="2200" b="1" dirty="0" smtClean="0">
                <a:solidFill>
                  <a:srgbClr val="0070C0"/>
                </a:solidFill>
              </a:rPr>
              <a:t>image</a:t>
            </a:r>
            <a:r>
              <a:rPr lang="en-IN" sz="2200" dirty="0"/>
              <a:t> into </a:t>
            </a:r>
            <a:r>
              <a:rPr lang="en-IN" sz="2200" b="1" dirty="0">
                <a:solidFill>
                  <a:srgbClr val="0070C0"/>
                </a:solidFill>
              </a:rPr>
              <a:t>multiple</a:t>
            </a:r>
            <a:r>
              <a:rPr lang="en-IN" sz="2200" dirty="0">
                <a:solidFill>
                  <a:srgbClr val="0070C0"/>
                </a:solidFill>
              </a:rPr>
              <a:t> </a:t>
            </a:r>
            <a:r>
              <a:rPr lang="en-IN" sz="2200" b="1" dirty="0" smtClean="0">
                <a:solidFill>
                  <a:srgbClr val="0070C0"/>
                </a:solidFill>
              </a:rPr>
              <a:t>segments</a:t>
            </a:r>
            <a:r>
              <a:rPr lang="en-IN" sz="2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 smtClean="0"/>
              <a:t>simplifies the </a:t>
            </a:r>
            <a:r>
              <a:rPr lang="en-IN" sz="2200" dirty="0"/>
              <a:t>representation of an image into something that is more meaningful and </a:t>
            </a:r>
            <a:r>
              <a:rPr lang="en-IN" sz="2200" b="1" dirty="0">
                <a:solidFill>
                  <a:srgbClr val="0070C0"/>
                </a:solidFill>
              </a:rPr>
              <a:t>easier</a:t>
            </a:r>
            <a:r>
              <a:rPr lang="en-IN" sz="2200" dirty="0">
                <a:solidFill>
                  <a:srgbClr val="0070C0"/>
                </a:solidFill>
              </a:rPr>
              <a:t> </a:t>
            </a:r>
            <a:r>
              <a:rPr lang="en-IN" sz="2200" dirty="0"/>
              <a:t>to </a:t>
            </a:r>
            <a:r>
              <a:rPr lang="en-IN" sz="2200" b="1" dirty="0" err="1" smtClean="0">
                <a:solidFill>
                  <a:srgbClr val="0070C0"/>
                </a:solidFill>
              </a:rPr>
              <a:t>analyze</a:t>
            </a:r>
            <a:r>
              <a:rPr lang="en-IN" sz="2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200" dirty="0" smtClean="0"/>
              <a:t>Image </a:t>
            </a:r>
            <a:r>
              <a:rPr lang="en-IN" sz="2200" dirty="0"/>
              <a:t>segmentation is the process of </a:t>
            </a:r>
            <a:r>
              <a:rPr lang="en-IN" sz="2200" b="1" dirty="0">
                <a:solidFill>
                  <a:srgbClr val="0070C0"/>
                </a:solidFill>
              </a:rPr>
              <a:t>assigning</a:t>
            </a:r>
            <a:r>
              <a:rPr lang="en-IN" sz="2200" dirty="0">
                <a:solidFill>
                  <a:srgbClr val="0070C0"/>
                </a:solidFill>
              </a:rPr>
              <a:t> </a:t>
            </a:r>
            <a:r>
              <a:rPr lang="en-IN" sz="2200" dirty="0"/>
              <a:t>a </a:t>
            </a:r>
            <a:r>
              <a:rPr lang="en-IN" sz="2200" b="1" dirty="0">
                <a:solidFill>
                  <a:srgbClr val="0070C0"/>
                </a:solidFill>
              </a:rPr>
              <a:t>label</a:t>
            </a:r>
            <a:r>
              <a:rPr lang="en-IN" sz="2200" dirty="0">
                <a:solidFill>
                  <a:srgbClr val="0070C0"/>
                </a:solidFill>
              </a:rPr>
              <a:t> </a:t>
            </a:r>
            <a:r>
              <a:rPr lang="en-IN" sz="2200" dirty="0"/>
              <a:t>to every pixel in an image such that pixels with the </a:t>
            </a:r>
            <a:r>
              <a:rPr lang="en-IN" sz="2200" b="1" dirty="0">
                <a:solidFill>
                  <a:srgbClr val="0070C0"/>
                </a:solidFill>
              </a:rPr>
              <a:t>same</a:t>
            </a:r>
            <a:r>
              <a:rPr lang="en-IN" sz="2200" dirty="0">
                <a:solidFill>
                  <a:srgbClr val="0070C0"/>
                </a:solidFill>
              </a:rPr>
              <a:t> </a:t>
            </a:r>
            <a:r>
              <a:rPr lang="en-IN" sz="2200" dirty="0"/>
              <a:t>label share certain </a:t>
            </a:r>
            <a:r>
              <a:rPr lang="en-IN" sz="2200" b="1" dirty="0">
                <a:solidFill>
                  <a:srgbClr val="0070C0"/>
                </a:solidFill>
              </a:rPr>
              <a:t>characteristics</a:t>
            </a:r>
            <a:r>
              <a:rPr lang="en-IN" sz="2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356992"/>
            <a:ext cx="35242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3356992"/>
            <a:ext cx="373380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16523" y="5816585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Segmentation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560512" y="2772771"/>
            <a:ext cx="820891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the exact pixels of each object instead of just bounding box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355" y="764704"/>
            <a:ext cx="1317207" cy="132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047427" y="2094576"/>
            <a:ext cx="1" cy="486084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 rot="5400000" flipV="1">
            <a:off x="4830269" y="646178"/>
            <a:ext cx="362308" cy="5400600"/>
          </a:xfrm>
          <a:prstGeom prst="leftBrace">
            <a:avLst/>
          </a:prstGeom>
          <a:ln w="38100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9355" y="404664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19235" y="2611868"/>
            <a:ext cx="3433965" cy="5534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Algorithm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67" y="3525364"/>
            <a:ext cx="1103991" cy="1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299" y="3532078"/>
            <a:ext cx="1122247" cy="110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599" y="3525364"/>
            <a:ext cx="1122247" cy="108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5019464" y="3327312"/>
            <a:ext cx="1" cy="216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11123" y="3381372"/>
            <a:ext cx="1" cy="216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711722" y="3381348"/>
            <a:ext cx="1" cy="216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506175" y="4632102"/>
            <a:ext cx="1705773" cy="5534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99310" y="4632102"/>
            <a:ext cx="1705773" cy="5534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Instance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847627" y="4597199"/>
            <a:ext cx="1705773" cy="55345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Panoptic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60929" y="5220262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task that requires segmenting all the pixels in the image based on their class label.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13456" y="5196728"/>
            <a:ext cx="2764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task that requires the identification and segmentation of individual instance in an image.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34975" y="5185558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task to identify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 label for all pixels, as well as identify all the instances in our image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96816" y="378904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+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69640" y="3789040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288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To introduce different Image Segmentation architectures and compare their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56856" y="3429000"/>
            <a:ext cx="2376264" cy="7920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Source of Data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Elbow Connector 5"/>
          <p:cNvCxnSpPr>
            <a:stCxn id="3" idx="2"/>
            <a:endCxn id="7" idx="0"/>
          </p:cNvCxnSpPr>
          <p:nvPr/>
        </p:nvCxnSpPr>
        <p:spPr>
          <a:xfrm rot="5400000">
            <a:off x="2810762" y="2690918"/>
            <a:ext cx="504056" cy="35643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00472" y="4725144"/>
            <a:ext cx="2160240" cy="7920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Open Source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5288" y="4725144"/>
            <a:ext cx="2160240" cy="7920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Custom Data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Elbow Connector 10"/>
          <p:cNvCxnSpPr>
            <a:stCxn id="3" idx="2"/>
            <a:endCxn id="8" idx="0"/>
          </p:cNvCxnSpPr>
          <p:nvPr/>
        </p:nvCxnSpPr>
        <p:spPr>
          <a:xfrm rot="16200000" flipH="1">
            <a:off x="6483170" y="2582906"/>
            <a:ext cx="504056" cy="37804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224900" y="692696"/>
            <a:ext cx="2952328" cy="86409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Types of Data Supported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Elbow Connector 13"/>
          <p:cNvCxnSpPr>
            <a:stCxn id="13" idx="2"/>
            <a:endCxn id="15" idx="0"/>
          </p:cNvCxnSpPr>
          <p:nvPr/>
        </p:nvCxnSpPr>
        <p:spPr>
          <a:xfrm rot="5400000">
            <a:off x="2758498" y="-97742"/>
            <a:ext cx="288032" cy="35971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842" y="1844824"/>
            <a:ext cx="2160241" cy="7920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23534" y="1844824"/>
            <a:ext cx="2160240" cy="7920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Video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Elbow Connector 16"/>
          <p:cNvCxnSpPr>
            <a:stCxn id="13" idx="2"/>
            <a:endCxn id="16" idx="0"/>
          </p:cNvCxnSpPr>
          <p:nvPr/>
        </p:nvCxnSpPr>
        <p:spPr>
          <a:xfrm rot="16200000" flipH="1">
            <a:off x="6608343" y="-350487"/>
            <a:ext cx="288032" cy="410259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331674" y="5589240"/>
            <a:ext cx="257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Data sample Created by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2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3" grpId="0" animBg="1"/>
      <p:bldP spid="15" grpId="0" animBg="1"/>
      <p:bldP spid="16" grpId="0" animBg="1"/>
      <p:bldP spid="4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70"/>
          <a:stretch/>
        </p:blipFill>
        <p:spPr bwMode="auto">
          <a:xfrm>
            <a:off x="2432720" y="2348880"/>
            <a:ext cx="222683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Open Data Sources: Image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b="1" smtClean="0">
                <a:latin typeface="Times New Roman" pitchFamily="18" charset="0"/>
                <a:cs typeface="Times New Roman" pitchFamily="18" charset="0"/>
              </a:rPr>
              <a:t>75</a:t>
            </a:fld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425" y="620688"/>
            <a:ext cx="165618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Data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16696" y="644438"/>
            <a:ext cx="13080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Image  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700808"/>
            <a:ext cx="200792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 MNIST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dataset: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132856"/>
            <a:ext cx="117384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3501008"/>
            <a:ext cx="1383407" cy="114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-6479" y="3140968"/>
            <a:ext cx="216181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EMNIST dataset: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268760"/>
            <a:ext cx="1326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Sources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8704" y="1700808"/>
            <a:ext cx="244827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 Fashion MNIST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dataset: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0" r="33554"/>
          <a:stretch/>
        </p:blipFill>
        <p:spPr bwMode="auto">
          <a:xfrm>
            <a:off x="4953000" y="2132856"/>
            <a:ext cx="1944216" cy="190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Arrow Connector 19"/>
          <p:cNvCxnSpPr>
            <a:stCxn id="7" idx="3"/>
            <a:endCxn id="12" idx="1"/>
          </p:cNvCxnSpPr>
          <p:nvPr/>
        </p:nvCxnSpPr>
        <p:spPr>
          <a:xfrm flipV="1">
            <a:off x="1676609" y="936826"/>
            <a:ext cx="5400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92560" y="6165304"/>
            <a:ext cx="8856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Sources: https</a:t>
            </a: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://www.analyticsvidhya.com/blog/2018/03/comprehensive-collection-deep-learning-datasets/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2060848"/>
            <a:ext cx="2160240" cy="166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61312" y="1700808"/>
            <a:ext cx="145636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CIFAR-10: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6856" y="548680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Can be used for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Classification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Object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Segmentation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5008" y="1700808"/>
            <a:ext cx="206979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MS-COCO: 1, 2, 3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41032" y="5157192"/>
            <a:ext cx="13965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ImageNet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1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9473" y="4725144"/>
            <a:ext cx="24621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Open Images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Dataset: 1,2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76736" y="4149080"/>
            <a:ext cx="252028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The Street View House Numbers (SVHN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): 2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5085184"/>
            <a:ext cx="1517557" cy="99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241032" y="4149080"/>
            <a:ext cx="18002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Warwick: 1,2,3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700808"/>
            <a:ext cx="2072680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3140968"/>
            <a:ext cx="2144688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4725144"/>
            <a:ext cx="243272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720" y="1700808"/>
            <a:ext cx="2232248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76736" y="4149080"/>
            <a:ext cx="2376264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784" y="4797152"/>
            <a:ext cx="1659632" cy="1313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4736976" y="1700808"/>
            <a:ext cx="237626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85248" y="1700808"/>
            <a:ext cx="237626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1032" y="4653136"/>
            <a:ext cx="18002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err="1" smtClean="0">
                <a:latin typeface="Times New Roman" pitchFamily="18" charset="0"/>
                <a:cs typeface="Times New Roman" pitchFamily="18" charset="0"/>
              </a:rPr>
              <a:t>Kaggle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: 1,2,3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5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</a:t>
            </a:r>
            <a:r>
              <a:rPr lang="en-IN" dirty="0" smtClean="0"/>
              <a:t>Concepts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Convolution</a:t>
            </a:r>
          </a:p>
          <a:p>
            <a:r>
              <a:rPr lang="en-IN" dirty="0" smtClean="0"/>
              <a:t>Deconvolution </a:t>
            </a:r>
          </a:p>
          <a:p>
            <a:r>
              <a:rPr lang="en-IN" dirty="0" smtClean="0"/>
              <a:t>Pooling</a:t>
            </a:r>
          </a:p>
          <a:p>
            <a:r>
              <a:rPr lang="en-IN" dirty="0" err="1" smtClean="0"/>
              <a:t>Unpooling</a:t>
            </a:r>
            <a:endParaRPr lang="en-IN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Concepts : Convolution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Convolution :</a:t>
            </a:r>
          </a:p>
          <a:p>
            <a:pPr marL="0" indent="0">
              <a:buNone/>
            </a:pPr>
            <a:r>
              <a:rPr lang="en-IN" sz="2200" dirty="0" smtClean="0"/>
              <a:t>It is </a:t>
            </a:r>
            <a:r>
              <a:rPr lang="en-IN" sz="2200" dirty="0"/>
              <a:t>defined as an operation on two </a:t>
            </a:r>
            <a:r>
              <a:rPr lang="en-IN" sz="2200" dirty="0" smtClean="0"/>
              <a:t>functions,</a:t>
            </a:r>
          </a:p>
          <a:p>
            <a:pPr lvl="4"/>
            <a:r>
              <a:rPr lang="en-IN" sz="2200" dirty="0"/>
              <a:t>s(t) = (I ∗ K)(t</a:t>
            </a:r>
            <a:r>
              <a:rPr lang="en-IN" sz="2200" dirty="0" smtClean="0"/>
              <a:t>)</a:t>
            </a:r>
          </a:p>
          <a:p>
            <a:pPr lvl="2"/>
            <a:r>
              <a:rPr lang="en-IN" sz="2200" dirty="0" smtClean="0"/>
              <a:t>s(t</a:t>
            </a:r>
            <a:r>
              <a:rPr lang="en-IN" sz="2200" dirty="0"/>
              <a:t>) </a:t>
            </a:r>
            <a:r>
              <a:rPr lang="en-IN" sz="2200" dirty="0" smtClean="0"/>
              <a:t>=An </a:t>
            </a:r>
            <a:r>
              <a:rPr lang="en-IN" sz="2200" dirty="0"/>
              <a:t>output (or feature map) </a:t>
            </a:r>
            <a:endParaRPr lang="en-IN" sz="2200" dirty="0" smtClean="0"/>
          </a:p>
          <a:p>
            <a:pPr lvl="2"/>
            <a:r>
              <a:rPr lang="en-IN" sz="2200" dirty="0"/>
              <a:t>I(t) </a:t>
            </a:r>
            <a:r>
              <a:rPr lang="en-IN" sz="2200" dirty="0" smtClean="0"/>
              <a:t>=input  image </a:t>
            </a:r>
          </a:p>
          <a:p>
            <a:pPr lvl="2"/>
            <a:r>
              <a:rPr lang="en-IN" sz="2200" dirty="0"/>
              <a:t>*= </a:t>
            </a:r>
            <a:r>
              <a:rPr lang="en-IN" sz="2200" dirty="0" smtClean="0"/>
              <a:t>defines convolution </a:t>
            </a:r>
            <a:r>
              <a:rPr lang="en-IN" sz="2200" dirty="0"/>
              <a:t>operation </a:t>
            </a:r>
            <a:endParaRPr lang="en-IN" sz="2200" dirty="0" smtClean="0"/>
          </a:p>
          <a:p>
            <a:pPr lvl="2"/>
            <a:r>
              <a:rPr lang="en-IN" sz="2200" dirty="0" smtClean="0"/>
              <a:t>K=a </a:t>
            </a:r>
            <a:r>
              <a:rPr lang="en-IN" sz="2200" dirty="0"/>
              <a:t>filter or kernel K(a). </a:t>
            </a:r>
            <a:endParaRPr lang="en-IN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4" y="3789040"/>
            <a:ext cx="428695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G:\seminar\1st year\06112019\convolu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3721246"/>
            <a:ext cx="25527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Concepts : </a:t>
            </a:r>
            <a:r>
              <a:rPr lang="en-IN" dirty="0" smtClean="0"/>
              <a:t>Deconvolution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Also known as </a:t>
            </a:r>
            <a:r>
              <a:rPr lang="en-IN" sz="2000" b="1" dirty="0"/>
              <a:t>Transposed </a:t>
            </a:r>
            <a:r>
              <a:rPr lang="en-IN" sz="2000" b="1" dirty="0" smtClean="0"/>
              <a:t>Convolutions.</a:t>
            </a:r>
            <a:endParaRPr lang="en-IN" sz="2000" dirty="0" smtClean="0"/>
          </a:p>
          <a:p>
            <a:r>
              <a:rPr lang="en-IN" sz="2000" dirty="0" smtClean="0"/>
              <a:t>The </a:t>
            </a:r>
            <a:r>
              <a:rPr lang="en-IN" sz="2000" dirty="0"/>
              <a:t>inversion of a convolution equation, i.e., the solution for  </a:t>
            </a:r>
            <a:r>
              <a:rPr lang="en-IN" sz="2000" b="1" i="1" dirty="0" smtClean="0">
                <a:solidFill>
                  <a:srgbClr val="0000FF"/>
                </a:solidFill>
              </a:rPr>
              <a:t>f</a:t>
            </a:r>
            <a:r>
              <a:rPr lang="en-IN" sz="2000" dirty="0" smtClean="0"/>
              <a:t> of </a:t>
            </a:r>
            <a:r>
              <a:rPr lang="en-IN" sz="2000" dirty="0"/>
              <a:t>an equation of the </a:t>
            </a:r>
            <a:r>
              <a:rPr lang="en-IN" sz="2000" dirty="0" smtClean="0"/>
              <a:t>form</a:t>
            </a:r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given  </a:t>
            </a:r>
            <a:r>
              <a:rPr lang="en-IN" sz="2000" b="1" i="1" dirty="0" smtClean="0">
                <a:solidFill>
                  <a:srgbClr val="0000FF"/>
                </a:solidFill>
              </a:rPr>
              <a:t>g</a:t>
            </a:r>
            <a:r>
              <a:rPr lang="en-IN" sz="2000" dirty="0" smtClean="0"/>
              <a:t> and</a:t>
            </a:r>
            <a:r>
              <a:rPr lang="en-IN" sz="2000" dirty="0"/>
              <a:t> </a:t>
            </a:r>
            <a:r>
              <a:rPr lang="en-IN" sz="2000" b="1" i="1" dirty="0" smtClean="0">
                <a:solidFill>
                  <a:srgbClr val="0000FF"/>
                </a:solidFill>
              </a:rPr>
              <a:t>h</a:t>
            </a:r>
            <a:r>
              <a:rPr lang="en-IN" sz="2000" dirty="0" smtClean="0"/>
              <a:t> , </a:t>
            </a:r>
            <a:r>
              <a:rPr lang="en-IN" sz="2000" dirty="0"/>
              <a:t>where  </a:t>
            </a:r>
            <a:r>
              <a:rPr lang="el-GR" sz="2000" b="1" i="1" dirty="0" smtClean="0">
                <a:solidFill>
                  <a:srgbClr val="0000FF"/>
                </a:solidFill>
              </a:rPr>
              <a:t>ε</a:t>
            </a:r>
            <a:r>
              <a:rPr lang="en-IN" sz="2000" dirty="0" smtClean="0"/>
              <a:t> is </a:t>
            </a:r>
            <a:r>
              <a:rPr lang="en-IN" sz="2000" dirty="0"/>
              <a:t>the noise and </a:t>
            </a:r>
            <a:r>
              <a:rPr lang="en-IN" sz="2000" b="1" i="1" dirty="0" smtClean="0">
                <a:solidFill>
                  <a:srgbClr val="0000FF"/>
                </a:solidFill>
              </a:rPr>
              <a:t>*</a:t>
            </a:r>
            <a:r>
              <a:rPr lang="en-IN" sz="2000" dirty="0"/>
              <a:t> denotes the convolution. Deconvolution is ill-posed and will usually not have a unique solution even in the absence of </a:t>
            </a:r>
            <a:r>
              <a:rPr lang="en-IN" sz="2000" dirty="0" smtClean="0"/>
              <a:t>noise[13].</a:t>
            </a:r>
            <a:endParaRPr lang="en-IN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30415" y="1340768"/>
            <a:ext cx="38164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* g=h + </a:t>
            </a:r>
            <a:r>
              <a:rPr lang="el-GR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n-US" sz="28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8" name="Picture 4" descr="../_images/numerical_no_padding_no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501008"/>
            <a:ext cx="3209925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76025"/>
              </p:ext>
            </p:extLst>
          </p:nvPr>
        </p:nvGraphicFramePr>
        <p:xfrm>
          <a:off x="743001" y="3516074"/>
          <a:ext cx="214987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74"/>
                <a:gridCol w="429974"/>
                <a:gridCol w="429974"/>
                <a:gridCol w="429974"/>
                <a:gridCol w="429974"/>
              </a:tblGrid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04676"/>
              </p:ext>
            </p:extLst>
          </p:nvPr>
        </p:nvGraphicFramePr>
        <p:xfrm>
          <a:off x="3663078" y="3995356"/>
          <a:ext cx="128992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74"/>
                <a:gridCol w="429974"/>
                <a:gridCol w="429974"/>
              </a:tblGrid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</a:tr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</a:tr>
              <a:tr h="339456"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80592" y="558698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4749" y="558924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5328" y="5085184"/>
            <a:ext cx="949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8742" y="429309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82308" y="6093296"/>
            <a:ext cx="7847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http://deeplearning.net/software/theano/tutorial/conv_arithmetic.html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9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79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38188"/>
            <a:ext cx="724852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6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3285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Use </a:t>
            </a:r>
            <a:r>
              <a:rPr lang="en-IN" sz="2000" dirty="0" err="1"/>
              <a:t>high_pass</a:t>
            </a:r>
            <a:r>
              <a:rPr lang="en-IN" sz="2000" dirty="0"/>
              <a:t>, </a:t>
            </a:r>
            <a:r>
              <a:rPr lang="en-IN" sz="2000" dirty="0" err="1" smtClean="0"/>
              <a:t>low_pass</a:t>
            </a:r>
            <a:r>
              <a:rPr lang="en-IN" sz="2000" dirty="0"/>
              <a:t>, and </a:t>
            </a:r>
            <a:r>
              <a:rPr lang="en-IN" sz="2000" dirty="0" err="1"/>
              <a:t>band_stop</a:t>
            </a:r>
            <a:r>
              <a:rPr lang="en-IN" sz="2000" dirty="0"/>
              <a:t> to filter out some of the harmonics</a:t>
            </a:r>
            <a:r>
              <a:rPr lang="en-IN" sz="20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sz="2000" dirty="0"/>
          </a:p>
          <a:p>
            <a:pPr>
              <a:buFont typeface="Wingdings" panose="05000000000000000000" pitchFamily="2" charset="2"/>
              <a:buChar char="q"/>
            </a:pPr>
            <a:endParaRPr lang="en-IN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sz="2000" dirty="0"/>
          </a:p>
          <a:p>
            <a:pPr>
              <a:buFont typeface="Wingdings" panose="05000000000000000000" pitchFamily="2" charset="2"/>
              <a:buChar char="q"/>
            </a:pPr>
            <a:endParaRPr lang="en-IN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sz="2000" dirty="0"/>
          </a:p>
          <a:p>
            <a:pPr>
              <a:buFont typeface="Wingdings" panose="05000000000000000000" pitchFamily="2" charset="2"/>
              <a:buChar char="q"/>
            </a:pPr>
            <a:endParaRPr lang="en-IN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IN" sz="2000" dirty="0"/>
          </a:p>
          <a:p>
            <a:pPr>
              <a:buFont typeface="Wingdings" panose="05000000000000000000" pitchFamily="2" charset="2"/>
              <a:buChar char="q"/>
            </a:pPr>
            <a:endParaRPr lang="en-I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9" y="1309044"/>
            <a:ext cx="4176464" cy="108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download (2)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61573" y="2636912"/>
            <a:ext cx="609600" cy="609600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79" y="1453060"/>
            <a:ext cx="3672409" cy="10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69223" y="1012666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Pass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3268" y="980728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 Pass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495" y="2741657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3079" y="2834548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ownload (3)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07758" y="2685816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464" y="3356992"/>
            <a:ext cx="97460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convert the spectrum back to a wave and listen to it. How does the sound relate to the changes you made in the spectrum?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download (4)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83760" y="5555704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2742" y="5635118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Audio 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21" y="4191000"/>
            <a:ext cx="4536503" cy="245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73" y="4163904"/>
            <a:ext cx="4705302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0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9" grpId="0"/>
      <p:bldP spid="10" grpId="0"/>
      <p:bldP spid="11" grpId="0"/>
      <p:bldP spid="8" grpId="0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Concepts :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 smtClean="0"/>
              <a:t>Pooling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It is used to </a:t>
            </a:r>
            <a:r>
              <a:rPr lang="en-IN" sz="2000" dirty="0"/>
              <a:t>reduce the </a:t>
            </a:r>
            <a:r>
              <a:rPr lang="en-IN" sz="2000" b="1" dirty="0">
                <a:solidFill>
                  <a:srgbClr val="0070C0"/>
                </a:solidFill>
              </a:rPr>
              <a:t>number of parameters </a:t>
            </a:r>
            <a:r>
              <a:rPr lang="en-IN" sz="2000" dirty="0"/>
              <a:t>to be calculated, </a:t>
            </a:r>
            <a:r>
              <a:rPr lang="en-IN" sz="2000" dirty="0" smtClean="0"/>
              <a:t>and the </a:t>
            </a:r>
            <a:r>
              <a:rPr lang="en-IN" sz="2000" b="1" dirty="0">
                <a:solidFill>
                  <a:srgbClr val="0070C0"/>
                </a:solidFill>
              </a:rPr>
              <a:t>size of the image </a:t>
            </a:r>
            <a:r>
              <a:rPr lang="en-IN" sz="2000" dirty="0"/>
              <a:t>(width and height, but not depth</a:t>
            </a:r>
            <a:r>
              <a:rPr lang="en-IN" sz="20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Types of Pooling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 smtClean="0"/>
              <a:t>Max-pooling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 smtClean="0"/>
              <a:t>Average </a:t>
            </a:r>
            <a:r>
              <a:rPr lang="en-IN" sz="2000" dirty="0"/>
              <a:t>pooling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dirty="0" smtClean="0"/>
              <a:t> </a:t>
            </a:r>
            <a:r>
              <a:rPr lang="en-IN" sz="2000" dirty="0"/>
              <a:t>L2-normalization pooling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16696" y="3933056"/>
            <a:ext cx="165618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16896" y="5013176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17771"/>
              </p:ext>
            </p:extLst>
          </p:nvPr>
        </p:nvGraphicFramePr>
        <p:xfrm>
          <a:off x="5457056" y="4077072"/>
          <a:ext cx="720080" cy="842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360040"/>
              </a:tblGrid>
              <a:tr h="421415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1415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64701" y="5013176"/>
            <a:ext cx="98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678550"/>
              </p:ext>
            </p:extLst>
          </p:nvPr>
        </p:nvGraphicFramePr>
        <p:xfrm>
          <a:off x="6837391" y="4077072"/>
          <a:ext cx="720080" cy="842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360040"/>
              </a:tblGrid>
              <a:tr h="421415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21415"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81192" y="5013176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L2-normalization 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20" y="3382336"/>
            <a:ext cx="1942331" cy="210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29" y="4002126"/>
            <a:ext cx="930626" cy="101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80592" y="558698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6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Concepts : </a:t>
            </a:r>
            <a:r>
              <a:rPr lang="en-IN" dirty="0" err="1" smtClean="0"/>
              <a:t>Unpooling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81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4242560"/>
            <a:ext cx="1723982" cy="156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53" y="4617458"/>
            <a:ext cx="952727" cy="8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329426"/>
            <a:ext cx="1712640" cy="161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4636508"/>
            <a:ext cx="896017" cy="861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60" y="4185410"/>
            <a:ext cx="1712640" cy="163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924454" y="4905490"/>
            <a:ext cx="995699" cy="263497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197661" y="4917757"/>
            <a:ext cx="995699" cy="263497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420000" flipV="1">
            <a:off x="3872880" y="5002033"/>
            <a:ext cx="360983" cy="57763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420000" flipV="1">
            <a:off x="5891279" y="4999280"/>
            <a:ext cx="360983" cy="57763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28664" y="461745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3240" y="46174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Unpooling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9615" y="5939988"/>
            <a:ext cx="386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 location of the pooling elements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2480" y="5795796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Feature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63778" y="3930713"/>
            <a:ext cx="949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35308" y="3969386"/>
            <a:ext cx="949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80207" y="5845902"/>
            <a:ext cx="172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Feature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81" y="764704"/>
            <a:ext cx="97688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Unpooling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operation, create a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</a:t>
            </a:r>
            <a:r>
              <a:rPr lang="en-I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location of the maximum value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unpool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 will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pooled value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place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the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elements being set to </a:t>
            </a:r>
            <a:r>
              <a:rPr lang="en-I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Unpooling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captures 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example-specific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structures by tracing the original locations with strong activations back to image space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reconstructs the detailed structure.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8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 of the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82</a:t>
            </a:fld>
            <a:endParaRPr lang="en-US"/>
          </a:p>
        </p:txBody>
      </p:sp>
      <p:pic>
        <p:nvPicPr>
          <p:cNvPr id="14338" name="Picture 2" descr="https://miro.medium.com/max/426/1*6jJcV8_1J-s7eYl3jnXWY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42" y="1074292"/>
            <a:ext cx="7663498" cy="509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9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Architecture[6]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05688" y="2693763"/>
            <a:ext cx="896333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SegNet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4523" y="2661520"/>
            <a:ext cx="1101024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ParseNet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3420" y="2696257"/>
            <a:ext cx="1278782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DeconvNet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15539" y="2704938"/>
            <a:ext cx="716779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15898" y="2696257"/>
            <a:ext cx="652140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5400000">
            <a:off x="3555619" y="1582800"/>
            <a:ext cx="720000" cy="1451660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5400000">
            <a:off x="4054826" y="2128838"/>
            <a:ext cx="810329" cy="362915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H="1">
            <a:off x="4659819" y="1867691"/>
            <a:ext cx="810329" cy="846802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5285064" y="1242671"/>
            <a:ext cx="810329" cy="2096843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03123" y="2696257"/>
            <a:ext cx="903730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 err="1"/>
              <a:t>PSPNet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16200000" flipH="1">
            <a:off x="5820599" y="726473"/>
            <a:ext cx="747626" cy="3104940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62284" y="2696257"/>
            <a:ext cx="1099228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DeepLab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16200000" flipH="1">
            <a:off x="6445128" y="101452"/>
            <a:ext cx="747626" cy="4354981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4488" y="2661520"/>
            <a:ext cx="677278" cy="50803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FCN</a:t>
            </a:r>
            <a:endParaRPr lang="en-US" altLang="zh-TW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Elbow Connector 18"/>
          <p:cNvCxnSpPr/>
          <p:nvPr/>
        </p:nvCxnSpPr>
        <p:spPr>
          <a:xfrm rot="5400000">
            <a:off x="2260413" y="334424"/>
            <a:ext cx="810329" cy="3951742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5400000">
            <a:off x="2946606" y="953606"/>
            <a:ext cx="687985" cy="2701701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5956" y="1516722"/>
            <a:ext cx="2425664" cy="400110"/>
          </a:xfrm>
          <a:prstGeom prst="rect">
            <a:avLst/>
          </a:prstGeom>
          <a:solidFill>
            <a:srgbClr val="FFCC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Image Segmentation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718" y="4869160"/>
            <a:ext cx="4155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FCN = Fully Convolutional Network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FPN 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Pyramid Network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DeconvNet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Deconvolution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PSPNet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Pyramid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Parsing Network</a:t>
            </a:r>
          </a:p>
        </p:txBody>
      </p:sp>
    </p:spTree>
    <p:extLst>
      <p:ext uri="{BB962C8B-B14F-4D97-AF65-F5344CB8AC3E}">
        <p14:creationId xmlns:p14="http://schemas.microsoft.com/office/powerpoint/2010/main" val="10878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FCN[6]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FCN (Fully Convolutional Network):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 smtClean="0"/>
              <a:t>J.long</a:t>
            </a:r>
            <a:r>
              <a:rPr lang="en-US" sz="2000" dirty="0" smtClean="0"/>
              <a:t> </a:t>
            </a:r>
            <a:r>
              <a:rPr lang="en-US" sz="2000" dirty="0"/>
              <a:t>et al. developed </a:t>
            </a:r>
            <a:r>
              <a:rPr lang="en-US" sz="2000" dirty="0" smtClean="0"/>
              <a:t>FCN in 2015.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It contains </a:t>
            </a:r>
            <a:r>
              <a:rPr lang="en-US" sz="2000" dirty="0"/>
              <a:t>only convolutional layers which has been trained end-to-end for segmentation of image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authors have modified the existing </a:t>
            </a:r>
            <a:r>
              <a:rPr lang="en-US" sz="2000" dirty="0" err="1"/>
              <a:t>AlexNet</a:t>
            </a:r>
            <a:r>
              <a:rPr lang="en-US" sz="2000" dirty="0"/>
              <a:t>, VGG16, </a:t>
            </a:r>
            <a:r>
              <a:rPr lang="en-US" sz="2000" dirty="0" err="1"/>
              <a:t>GoogLeNet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Input: </a:t>
            </a:r>
            <a:r>
              <a:rPr lang="en-US" sz="2000" dirty="0"/>
              <a:t>arbitrary sized image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Key Feature : </a:t>
            </a:r>
            <a:r>
              <a:rPr lang="en-US" sz="2000" dirty="0" smtClean="0"/>
              <a:t>replaced </a:t>
            </a:r>
            <a:r>
              <a:rPr lang="en-US" sz="2000" dirty="0"/>
              <a:t>the fully connected layer with convolution layer with strides equal to 1. </a:t>
            </a:r>
            <a:endParaRPr lang="en-IN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3429000"/>
            <a:ext cx="5199982" cy="262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9555" y="5949280"/>
            <a:ext cx="131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224X224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3120" y="5949280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Image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224X224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err="1" smtClean="0"/>
              <a:t>ParseNet</a:t>
            </a:r>
            <a:r>
              <a:rPr lang="en-US" b="1" dirty="0" smtClean="0"/>
              <a:t>[6]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/>
              <a:t>ParseNet</a:t>
            </a:r>
            <a:r>
              <a:rPr lang="en-US" sz="2400" b="1" dirty="0" smtClean="0"/>
              <a:t>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W. Liu et al</a:t>
            </a:r>
            <a:r>
              <a:rPr lang="en-US" sz="2000" dirty="0" smtClean="0"/>
              <a:t>. developed </a:t>
            </a:r>
            <a:r>
              <a:rPr lang="en-US" sz="2000" dirty="0" err="1" smtClean="0"/>
              <a:t>ParseNet</a:t>
            </a:r>
            <a:r>
              <a:rPr lang="en-US" sz="2000" dirty="0" smtClean="0"/>
              <a:t> in 2015.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The author </a:t>
            </a:r>
            <a:r>
              <a:rPr lang="en-US" sz="2000" dirty="0"/>
              <a:t>have modified the existing </a:t>
            </a:r>
            <a:r>
              <a:rPr lang="en-US" sz="2000" dirty="0" smtClean="0"/>
              <a:t>FCN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Input: </a:t>
            </a:r>
            <a:r>
              <a:rPr lang="en-US" sz="2000" dirty="0"/>
              <a:t>arbitrary sized image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C00000"/>
                </a:solidFill>
              </a:rPr>
              <a:t>Key Feature : </a:t>
            </a:r>
            <a:r>
              <a:rPr lang="en-US" sz="2000" dirty="0"/>
              <a:t>applied Conditional Random Field on top of FCN and used L2 Normalization.</a:t>
            </a:r>
            <a:endParaRPr lang="en-IN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9555" y="5949280"/>
            <a:ext cx="131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224X224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3120" y="5949280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Image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224X224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29" y="2855968"/>
            <a:ext cx="5832648" cy="306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2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FCN and </a:t>
            </a:r>
            <a:r>
              <a:rPr lang="en-US" dirty="0" err="1" smtClean="0"/>
              <a:t>ParseNet</a:t>
            </a:r>
            <a:r>
              <a:rPr lang="en-US" dirty="0" smtClean="0"/>
              <a:t>[6]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2520" y="1772816"/>
            <a:ext cx="4984829" cy="183284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59" y="1844824"/>
            <a:ext cx="3149621" cy="18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29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err="1" smtClean="0"/>
              <a:t>SegNet</a:t>
            </a:r>
            <a:r>
              <a:rPr lang="en-US" b="1" dirty="0" smtClean="0"/>
              <a:t>[8]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SegNet</a:t>
            </a:r>
            <a:r>
              <a:rPr lang="en-US" sz="2400" b="1" dirty="0" smtClean="0"/>
              <a:t>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developed by members of the Computer Vision and Robotics Group at the University of Cambridge, </a:t>
            </a:r>
            <a:r>
              <a:rPr lang="en-US" sz="2000" dirty="0" smtClean="0"/>
              <a:t>UK.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It consists of two parts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Encoding part: </a:t>
            </a:r>
            <a:r>
              <a:rPr lang="en-US" sz="2000" dirty="0"/>
              <a:t>convolutional layers with batch normalization and </a:t>
            </a:r>
            <a:r>
              <a:rPr lang="en-US" sz="2000" dirty="0" err="1"/>
              <a:t>ReLU</a:t>
            </a:r>
            <a:r>
              <a:rPr lang="en-US" sz="2000" dirty="0"/>
              <a:t> as activation function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Decoding part: </a:t>
            </a:r>
            <a:r>
              <a:rPr lang="en-US" sz="2000" dirty="0" err="1" smtClean="0"/>
              <a:t>maxpooling</a:t>
            </a:r>
            <a:r>
              <a:rPr lang="en-US" sz="2000" dirty="0" smtClean="0"/>
              <a:t> </a:t>
            </a:r>
            <a:r>
              <a:rPr lang="en-US" sz="2000" dirty="0"/>
              <a:t>indices for </a:t>
            </a:r>
            <a:r>
              <a:rPr lang="en-US" sz="2000" dirty="0" err="1" smtClean="0"/>
              <a:t>upsampling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Advantage : It retains </a:t>
            </a:r>
            <a:r>
              <a:rPr lang="en-US" sz="2000" dirty="0"/>
              <a:t>high frequency details in the segmented images 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87</a:t>
            </a:fld>
            <a:endParaRPr lang="en-US"/>
          </a:p>
        </p:txBody>
      </p:sp>
      <p:pic>
        <p:nvPicPr>
          <p:cNvPr id="5122" name="Picture 2" descr="https://www.researchgate.net/profile/Vijay_Badrinarayanan/publication/283471087/figure/fig1/AS:391733042008065@1470407843299/An-illustration-of-the-SegNet-architecture-There-are-no-fully-connected-layers-and-hence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3838948"/>
            <a:ext cx="780676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err="1" smtClean="0"/>
              <a:t>Unet</a:t>
            </a:r>
            <a:r>
              <a:rPr lang="en-US" b="1" dirty="0" smtClean="0"/>
              <a:t>[9]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UNet</a:t>
            </a:r>
            <a:r>
              <a:rPr lang="en-US" sz="2400" b="1" dirty="0" smtClean="0"/>
              <a:t>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 2015,O. </a:t>
            </a:r>
            <a:r>
              <a:rPr lang="en-US" sz="2000" dirty="0" err="1"/>
              <a:t>Ronneberger</a:t>
            </a:r>
            <a:r>
              <a:rPr lang="en-US" sz="2000" dirty="0"/>
              <a:t> et al. have extended the FCN of J. Long et al. (2015) for biological microscopy images.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U-net </a:t>
            </a:r>
            <a:r>
              <a:rPr lang="en-US" sz="2000" dirty="0"/>
              <a:t>composed in two parts: 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contracting part(</a:t>
            </a:r>
            <a:r>
              <a:rPr lang="en-US" sz="2000" b="1" dirty="0" err="1"/>
              <a:t>upsampling</a:t>
            </a:r>
            <a:r>
              <a:rPr lang="en-US" sz="2000" b="1" dirty="0"/>
              <a:t>):</a:t>
            </a:r>
            <a:r>
              <a:rPr lang="en-US" sz="2000" dirty="0"/>
              <a:t> to compute features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expanding part(</a:t>
            </a:r>
            <a:r>
              <a:rPr lang="en-US" sz="2000" b="1" dirty="0" err="1"/>
              <a:t>downsampling</a:t>
            </a:r>
            <a:r>
              <a:rPr lang="en-US" sz="2000" b="1" dirty="0"/>
              <a:t>):</a:t>
            </a:r>
            <a:r>
              <a:rPr lang="en-US" sz="2000" dirty="0"/>
              <a:t> to spatially </a:t>
            </a:r>
            <a:r>
              <a:rPr lang="en-US" sz="2000" dirty="0" err="1"/>
              <a:t>localise</a:t>
            </a:r>
            <a:r>
              <a:rPr lang="en-US" sz="2000" dirty="0"/>
              <a:t> patterns in the image. 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2924943"/>
            <a:ext cx="5616624" cy="374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err="1" smtClean="0"/>
              <a:t>DeconvNet</a:t>
            </a:r>
            <a:r>
              <a:rPr lang="en-US" b="1" dirty="0" smtClean="0"/>
              <a:t>[10]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/>
              <a:t>DeconvNet</a:t>
            </a:r>
            <a:r>
              <a:rPr lang="en-US" sz="2400" b="1" dirty="0"/>
              <a:t>(Deconvolution Network</a:t>
            </a:r>
            <a:r>
              <a:rPr lang="en-US" sz="2400" b="1" dirty="0" smtClean="0"/>
              <a:t>):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 2015,O. </a:t>
            </a:r>
            <a:r>
              <a:rPr lang="en-US" sz="2000" dirty="0" err="1"/>
              <a:t>Ronneberger</a:t>
            </a:r>
            <a:r>
              <a:rPr lang="en-US" sz="2000" dirty="0"/>
              <a:t> et al. have extended the FCN of J. Long et al. (2015) for biological microscopy images.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U-net </a:t>
            </a:r>
            <a:r>
              <a:rPr lang="en-US" sz="2000" dirty="0"/>
              <a:t>composed in two parts: 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contracting part(</a:t>
            </a:r>
            <a:r>
              <a:rPr lang="en-US" sz="2000" b="1" dirty="0" err="1"/>
              <a:t>upsampling</a:t>
            </a:r>
            <a:r>
              <a:rPr lang="en-US" sz="2000" b="1" dirty="0"/>
              <a:t>):</a:t>
            </a:r>
            <a:r>
              <a:rPr lang="en-US" sz="2000" dirty="0"/>
              <a:t> to compute features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expanding part(</a:t>
            </a:r>
            <a:r>
              <a:rPr lang="en-US" sz="2000" b="1" dirty="0" err="1"/>
              <a:t>downsampling</a:t>
            </a:r>
            <a:r>
              <a:rPr lang="en-US" sz="2000" b="1" dirty="0"/>
              <a:t>):</a:t>
            </a:r>
            <a:r>
              <a:rPr lang="en-US" sz="2000" dirty="0"/>
              <a:t> to spatially </a:t>
            </a:r>
            <a:r>
              <a:rPr lang="en-US" sz="2000" dirty="0" err="1"/>
              <a:t>localise</a:t>
            </a:r>
            <a:r>
              <a:rPr lang="en-US" sz="2000" dirty="0"/>
              <a:t> patterns in the image. 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89</a:t>
            </a:fld>
            <a:endParaRPr lang="en-US"/>
          </a:p>
        </p:txBody>
      </p:sp>
      <p:pic>
        <p:nvPicPr>
          <p:cNvPr id="7170" name="Picture 2" descr="Review: DeconvNet — Unpooling Layer (Semantic Segmentation) – mc.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9" y="3284984"/>
            <a:ext cx="95250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5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Homework : Chapter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906000" cy="53285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 smtClean="0">
                <a:solidFill>
                  <a:srgbClr val="0000FF"/>
                </a:solidFill>
              </a:rPr>
              <a:t>Question 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Synthesize </a:t>
            </a:r>
            <a:r>
              <a:rPr lang="en-IN" sz="2400" dirty="0"/>
              <a:t>a compound signal by creating </a:t>
            </a:r>
            <a:r>
              <a:rPr lang="en-IN" sz="2400" dirty="0" err="1"/>
              <a:t>SinSignal</a:t>
            </a:r>
            <a:r>
              <a:rPr lang="en-IN" sz="2400" dirty="0"/>
              <a:t> and </a:t>
            </a:r>
            <a:r>
              <a:rPr lang="en-IN" sz="2400" dirty="0" err="1"/>
              <a:t>CosSignal</a:t>
            </a:r>
            <a:r>
              <a:rPr lang="en-IN" sz="2400" dirty="0"/>
              <a:t> objects and adding them up.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Evaluate </a:t>
            </a:r>
            <a:r>
              <a:rPr lang="en-IN" sz="2400" dirty="0"/>
              <a:t>the signal to get a Wave, and listen to it.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Compute </a:t>
            </a:r>
            <a:r>
              <a:rPr lang="en-IN" sz="2400" dirty="0"/>
              <a:t>its Spectrum and plot it. 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 smtClean="0"/>
              <a:t>What </a:t>
            </a:r>
            <a:r>
              <a:rPr lang="en-IN" sz="2400" dirty="0"/>
              <a:t>happens if you add frequency components that are not multiples of the fundamental?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</a:t>
            </a:r>
            <a:r>
              <a:rPr lang="en-US" dirty="0" err="1" smtClean="0"/>
              <a:t>SegNet,Unet,DenseNet</a:t>
            </a:r>
            <a:r>
              <a:rPr lang="en-US" dirty="0" smtClean="0"/>
              <a:t>[11]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844825"/>
            <a:ext cx="9073008" cy="3312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50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smtClean="0"/>
              <a:t>FPN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FPN (Feature Pyramid Network )</a:t>
            </a:r>
            <a:r>
              <a:rPr lang="en-US" sz="2400" b="1" dirty="0" smtClean="0"/>
              <a:t>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 2016, T.-Y. Lin et al (2016) developed FPN and it is used in object detection or image segmentation frameworks.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FPN </a:t>
            </a:r>
            <a:r>
              <a:rPr lang="en-US" sz="2000" dirty="0"/>
              <a:t>consists of three parts :-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bottom-up pathway:</a:t>
            </a:r>
            <a:r>
              <a:rPr lang="en-US" sz="2000" dirty="0"/>
              <a:t> takes input image of arbitrary size and processes them with convolutional layers and </a:t>
            </a:r>
            <a:r>
              <a:rPr lang="en-US" sz="2000" dirty="0" err="1"/>
              <a:t>downsampled</a:t>
            </a:r>
            <a:r>
              <a:rPr lang="en-US" sz="2000" dirty="0"/>
              <a:t> them using pooling layers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top-down pathway:</a:t>
            </a:r>
            <a:r>
              <a:rPr lang="en-US" sz="2000" dirty="0"/>
              <a:t> It consists of </a:t>
            </a:r>
            <a:r>
              <a:rPr lang="en-US" sz="2000" dirty="0" err="1"/>
              <a:t>upsampling</a:t>
            </a:r>
            <a:r>
              <a:rPr lang="en-US" sz="2000" dirty="0"/>
              <a:t> where last feature maps of are </a:t>
            </a:r>
            <a:r>
              <a:rPr lang="en-US" sz="2000" dirty="0" err="1"/>
              <a:t>unpooled</a:t>
            </a:r>
            <a:r>
              <a:rPr lang="en-US" sz="2000" dirty="0"/>
              <a:t>.</a:t>
            </a:r>
            <a:endParaRPr lang="en-IN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/>
              <a:t>lateral connections:</a:t>
            </a:r>
            <a:r>
              <a:rPr lang="en-US" sz="2000" dirty="0"/>
              <a:t> in order to join low-resolution and high-resolution features. </a:t>
            </a: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91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3645024"/>
            <a:ext cx="3312368" cy="279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2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smtClean="0"/>
              <a:t>FPN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/>
              <a:t>PSPNet</a:t>
            </a:r>
            <a:r>
              <a:rPr lang="en-US" sz="2400" b="1" dirty="0"/>
              <a:t> (Pyramid Scene Parsing Network </a:t>
            </a:r>
            <a:r>
              <a:rPr lang="en-US" sz="2400" b="1" dirty="0" smtClean="0"/>
              <a:t>):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 2016,H. Zhao et al. (2016) have developed </a:t>
            </a:r>
            <a:r>
              <a:rPr lang="en-US" sz="2000" dirty="0" err="1" smtClean="0"/>
              <a:t>PSPNet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Purpose : </a:t>
            </a:r>
            <a:r>
              <a:rPr lang="en-US" sz="2000" dirty="0"/>
              <a:t>to better learn the global context representation of a scene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Patterns are extracted from the input image using a feature extractor with a dilated network strategy.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feature maps feed a Pyramid Pooling Module to distinguish patterns with different scales.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92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3573016"/>
            <a:ext cx="83248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0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Architecture: </a:t>
            </a:r>
            <a:r>
              <a:rPr lang="en-US" b="1" dirty="0" err="1" smtClean="0"/>
              <a:t>DeepLab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 err="1" smtClean="0"/>
              <a:t>DeepLab</a:t>
            </a:r>
            <a:r>
              <a:rPr lang="en-IN" sz="2400" b="1" dirty="0" smtClean="0"/>
              <a:t>:</a:t>
            </a: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In 2017, L.-C. Chen et al. inspired by the FPN model, have released </a:t>
            </a:r>
            <a:r>
              <a:rPr lang="en-IN" sz="2000" dirty="0" err="1"/>
              <a:t>DeepLab</a:t>
            </a:r>
            <a:r>
              <a:rPr lang="en-IN" sz="2000" dirty="0"/>
              <a:t> </a:t>
            </a:r>
            <a:r>
              <a:rPr lang="en-US" sz="2000" dirty="0" smtClean="0"/>
              <a:t>Purpose : </a:t>
            </a:r>
            <a:r>
              <a:rPr lang="en-US" sz="2000" dirty="0"/>
              <a:t>to better learn the global context representation of a scene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It consists of encoder and decoder.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 smtClean="0"/>
              <a:t>Key Feature: </a:t>
            </a:r>
            <a:r>
              <a:rPr lang="en-US" sz="2000" dirty="0"/>
              <a:t>combining </a:t>
            </a:r>
            <a:r>
              <a:rPr lang="en-US" sz="2000" dirty="0" err="1"/>
              <a:t>atrous</a:t>
            </a:r>
            <a:r>
              <a:rPr lang="en-US" sz="2000" dirty="0"/>
              <a:t> convolution, spatial pyramid pooling and fully connected CRFs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There are four variations: </a:t>
            </a:r>
            <a:r>
              <a:rPr lang="en-US" sz="2000" dirty="0" err="1"/>
              <a:t>DeepLab</a:t>
            </a:r>
            <a:r>
              <a:rPr lang="en-US" sz="2000" dirty="0"/>
              <a:t>, DeepLabv2, DeepLabv3, DeepLabv3+.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93</a:t>
            </a:fld>
            <a:endParaRPr lang="en-US"/>
          </a:p>
        </p:txBody>
      </p:sp>
      <p:pic>
        <p:nvPicPr>
          <p:cNvPr id="10242" name="Picture 2" descr="https://miro.medium.com/max/718/1*09azMblllhMGJgZuDeJrz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3" y="3128567"/>
            <a:ext cx="6443811" cy="33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 Result of </a:t>
            </a:r>
            <a:r>
              <a:rPr lang="en-IN" dirty="0"/>
              <a:t>D</a:t>
            </a:r>
            <a:r>
              <a:rPr lang="en-IN" dirty="0" smtClean="0"/>
              <a:t>ifferent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0728"/>
            <a:ext cx="9145016" cy="47525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31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[1]</a:t>
            </a:r>
            <a:r>
              <a:rPr lang="en-US" u="sng" dirty="0">
                <a:hlinkClick r:id="rId2"/>
              </a:rPr>
              <a:t>https://www.forbes.com/sites/bernardmarr/2018/10/01/what-is-deep-learning-ai-a-simple-guide-with-8-practical-examples/#3f3d6fd88d4b</a:t>
            </a:r>
            <a:endParaRPr lang="en-IN" dirty="0"/>
          </a:p>
          <a:p>
            <a:r>
              <a:rPr lang="en-US" dirty="0"/>
              <a:t>[2] </a:t>
            </a:r>
            <a:r>
              <a:rPr lang="en-US" u="sng" dirty="0">
                <a:hlinkClick r:id="rId3"/>
              </a:rPr>
              <a:t>https://www.mathworks.com/discovery/deep-learning.html</a:t>
            </a:r>
            <a:endParaRPr lang="en-IN" dirty="0"/>
          </a:p>
          <a:p>
            <a:r>
              <a:rPr lang="en-US" dirty="0"/>
              <a:t>[3] </a:t>
            </a:r>
            <a:r>
              <a:rPr lang="en-US" u="sng" dirty="0">
                <a:hlinkClick r:id="rId4"/>
              </a:rPr>
              <a:t>https://en.wikipedia.org/wiki/Deep_learning</a:t>
            </a:r>
            <a:endParaRPr lang="en-IN" dirty="0"/>
          </a:p>
          <a:p>
            <a:r>
              <a:rPr lang="en-US" dirty="0"/>
              <a:t>[4] </a:t>
            </a:r>
            <a:r>
              <a:rPr lang="en-US" u="sng" dirty="0">
                <a:hlinkClick r:id="rId5"/>
              </a:rPr>
              <a:t>https://machinelearningmastery.com/applications-of-deep-learning-for-computer-vision/</a:t>
            </a:r>
            <a:endParaRPr lang="en-IN" dirty="0"/>
          </a:p>
          <a:p>
            <a:r>
              <a:rPr lang="en-US" dirty="0"/>
              <a:t>[5] </a:t>
            </a:r>
            <a:r>
              <a:rPr lang="en-US" u="sng" dirty="0">
                <a:hlinkClick r:id="rId6"/>
              </a:rPr>
              <a:t>https://en.wikipedia.org/wiki/Image_segmentation</a:t>
            </a:r>
            <a:endParaRPr lang="en-IN" dirty="0"/>
          </a:p>
          <a:p>
            <a:r>
              <a:rPr lang="en-US" dirty="0"/>
              <a:t>[6]</a:t>
            </a:r>
            <a:r>
              <a:rPr lang="en-US" u="sng" dirty="0">
                <a:hlinkClick r:id="rId7"/>
              </a:rPr>
              <a:t>https://medium.com/@arthur_ouaknine/review-of-deep-learning-algorithms-for-image-semantic-segmentation-509a600f7b57</a:t>
            </a:r>
            <a:endParaRPr lang="en-IN" dirty="0"/>
          </a:p>
          <a:p>
            <a:r>
              <a:rPr lang="en-US" dirty="0"/>
              <a:t>[7] Liu W, </a:t>
            </a:r>
            <a:r>
              <a:rPr lang="en-US" dirty="0" err="1"/>
              <a:t>Rabinovich</a:t>
            </a:r>
            <a:r>
              <a:rPr lang="en-US" dirty="0"/>
              <a:t> A, Berg AC. </a:t>
            </a:r>
            <a:r>
              <a:rPr lang="en-US" dirty="0" err="1"/>
              <a:t>Parsenet</a:t>
            </a:r>
            <a:r>
              <a:rPr lang="en-US" dirty="0"/>
              <a:t>: Looking wider to see </a:t>
            </a:r>
            <a:r>
              <a:rPr lang="en-US" dirty="0" err="1"/>
              <a:t>better.arXiv</a:t>
            </a:r>
            <a:r>
              <a:rPr lang="en-US" dirty="0"/>
              <a:t> preprint arXiv:1506.04579. 2015 Jun 15.</a:t>
            </a:r>
            <a:endParaRPr lang="en-IN" dirty="0"/>
          </a:p>
          <a:p>
            <a:r>
              <a:rPr lang="en-US" dirty="0"/>
              <a:t>[8] </a:t>
            </a:r>
            <a:r>
              <a:rPr lang="en-US" u="sng" dirty="0">
                <a:hlinkClick r:id="rId8"/>
              </a:rPr>
              <a:t>https://mi.eng.cam.ac.uk/projects/segnet/</a:t>
            </a:r>
            <a:endParaRPr lang="en-IN" dirty="0"/>
          </a:p>
          <a:p>
            <a:r>
              <a:rPr lang="en-US" dirty="0"/>
              <a:t>[9] </a:t>
            </a:r>
            <a:r>
              <a:rPr lang="en-US" u="sng" dirty="0">
                <a:hlinkClick r:id="rId9"/>
              </a:rPr>
              <a:t>https://medium.com/@sunnerli/simple-introduction-about-hourglass-like-model-11ee7c30138</a:t>
            </a:r>
            <a:endParaRPr lang="en-IN" dirty="0"/>
          </a:p>
          <a:p>
            <a:r>
              <a:rPr lang="en-US" dirty="0"/>
              <a:t>[10] </a:t>
            </a:r>
            <a:r>
              <a:rPr lang="en-US" u="sng" dirty="0">
                <a:hlinkClick r:id="rId10"/>
              </a:rPr>
              <a:t>https://ai-pool.com/m/deconvnet-1555689073</a:t>
            </a:r>
            <a:endParaRPr lang="en-IN" dirty="0"/>
          </a:p>
          <a:p>
            <a:r>
              <a:rPr lang="en-US" dirty="0"/>
              <a:t>[11] </a:t>
            </a:r>
            <a:r>
              <a:rPr lang="en-US" u="sng" dirty="0">
                <a:hlinkClick r:id="rId11"/>
              </a:rPr>
              <a:t>https://towardsdatascience.com/review-segnet-semantic-segmentation-e66f2e30fb96</a:t>
            </a:r>
            <a:endParaRPr lang="en-IN" dirty="0"/>
          </a:p>
          <a:p>
            <a:r>
              <a:rPr lang="en-US" dirty="0"/>
              <a:t>[12]</a:t>
            </a:r>
            <a:r>
              <a:rPr lang="en-US" u="sng" dirty="0">
                <a:hlinkClick r:id="rId12"/>
              </a:rPr>
              <a:t>http://</a:t>
            </a:r>
            <a:r>
              <a:rPr lang="en-US" u="sng" dirty="0" smtClean="0">
                <a:hlinkClick r:id="rId12"/>
              </a:rPr>
              <a:t>web.eng.tau.ac.il/deep_learn/wp-content/uploads/2017/12/Rethinking-Atrous-Convolution-for-Semantic-Image-Segmentation-1.pdf</a:t>
            </a:r>
            <a:endParaRPr lang="en-IN" dirty="0" smtClean="0"/>
          </a:p>
          <a:p>
            <a:r>
              <a:rPr lang="en-IN" dirty="0" smtClean="0"/>
              <a:t>[13]</a:t>
            </a:r>
            <a:r>
              <a:rPr lang="en-IN" dirty="0">
                <a:hlinkClick r:id="rId13"/>
              </a:rPr>
              <a:t> https://mathworld.wolfram.com/Deconvolution.html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D883C-C2A9-4986-91CB-FDC7AAF19F46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137632" y="29673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306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C Lab_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ABC Lab_Template (1)</Template>
  <TotalTime>8569</TotalTime>
  <Words>2828</Words>
  <Application>Microsoft Office PowerPoint</Application>
  <PresentationFormat>A4 Paper (210x297 mm)</PresentationFormat>
  <Paragraphs>698</Paragraphs>
  <Slides>96</Slides>
  <Notes>1</Notes>
  <HiddenSlides>1</HiddenSlides>
  <MMClips>34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ABC Lab_Template (1)</vt:lpstr>
      <vt:lpstr>Digital Signal Processing Final Term Report</vt:lpstr>
      <vt:lpstr>Overview</vt:lpstr>
      <vt:lpstr>Required Libraries</vt:lpstr>
      <vt:lpstr>DSP Homework : Chapter 1</vt:lpstr>
      <vt:lpstr>DSP Homework : Chapter 1</vt:lpstr>
      <vt:lpstr>Solution: Question 1</vt:lpstr>
      <vt:lpstr>Solution: Question 1</vt:lpstr>
      <vt:lpstr>Solution: Question 1</vt:lpstr>
      <vt:lpstr>DSP Homework : Chapter 1</vt:lpstr>
      <vt:lpstr>DSP Homework : Chapter 1</vt:lpstr>
      <vt:lpstr>DSP Homework : Chapter 1</vt:lpstr>
      <vt:lpstr>DSP Homework : Chapter 1</vt:lpstr>
      <vt:lpstr>DSP Homework : Chapter 2</vt:lpstr>
      <vt:lpstr>DSP Homework : Chapter 2: Different Signal</vt:lpstr>
      <vt:lpstr>DSP Homework : Chapter 2</vt:lpstr>
      <vt:lpstr>DSP Homework : Chapter 2</vt:lpstr>
      <vt:lpstr>DSP Homework : Chapter 2</vt:lpstr>
      <vt:lpstr>DSP Homework : Chapter 2</vt:lpstr>
      <vt:lpstr>DSP Homework : Chapter 3</vt:lpstr>
      <vt:lpstr>DSP Homework : Chapter 3</vt:lpstr>
      <vt:lpstr>DSP Homework : Chapter 3</vt:lpstr>
      <vt:lpstr>DSP Homework : Chapter 3</vt:lpstr>
      <vt:lpstr>DSP Homework : Chapter 3</vt:lpstr>
      <vt:lpstr>DSP Homework : Chapter 3</vt:lpstr>
      <vt:lpstr>DSP Homework : Chapter 3</vt:lpstr>
      <vt:lpstr>DSP Homework : Chapter 3</vt:lpstr>
      <vt:lpstr>DSP Homework : Chapter 3</vt:lpstr>
      <vt:lpstr>DSP Homework : Chapter 4</vt:lpstr>
      <vt:lpstr>DSP Homework : Chapter 4</vt:lpstr>
      <vt:lpstr>DSP Homework : Chapter 4</vt:lpstr>
      <vt:lpstr>DSP Homework : Chapter 4</vt:lpstr>
      <vt:lpstr>DSP Homework : Chapter 4</vt:lpstr>
      <vt:lpstr>DSP Homework : Chapter 4</vt:lpstr>
      <vt:lpstr>DSP Homework : Chapter 4</vt:lpstr>
      <vt:lpstr>DSP Homework : Chapter 4</vt:lpstr>
      <vt:lpstr>DSP Homework : Chapter 5</vt:lpstr>
      <vt:lpstr>DSP Homework : Chapter 5</vt:lpstr>
      <vt:lpstr>DSP Homework : Chapter 5</vt:lpstr>
      <vt:lpstr>DSP Homework : Chapter 5</vt:lpstr>
      <vt:lpstr>DSP Homework : Chapter 5</vt:lpstr>
      <vt:lpstr>DSP Homework : Chapter 5</vt:lpstr>
      <vt:lpstr>DSP Homework : Chapter 6</vt:lpstr>
      <vt:lpstr>DSP Homework : Chapter 6</vt:lpstr>
      <vt:lpstr>DSP Homework : Chapter 6</vt:lpstr>
      <vt:lpstr>DSP Homework : Chapter 6</vt:lpstr>
      <vt:lpstr>DSP Homework : Chapter 6</vt:lpstr>
      <vt:lpstr>DSP Homework : Chapter 6</vt:lpstr>
      <vt:lpstr>DSP Homework : Chapter 6</vt:lpstr>
      <vt:lpstr>DSP Homework : Chapter 6</vt:lpstr>
      <vt:lpstr>DSP Homework : Chapter 6</vt:lpstr>
      <vt:lpstr>DSP Homework : Chapter 7</vt:lpstr>
      <vt:lpstr>DSP Homework : Chapter 7</vt:lpstr>
      <vt:lpstr>DSP Homework : Chapter 7</vt:lpstr>
      <vt:lpstr>DSP Homework : Chapter 7</vt:lpstr>
      <vt:lpstr>DSP Homework : Chapter 8</vt:lpstr>
      <vt:lpstr>DSP Homework : Chapter 8</vt:lpstr>
      <vt:lpstr>DSP Homework : Chapter 8</vt:lpstr>
      <vt:lpstr>DSP Homework : Chapter 8</vt:lpstr>
      <vt:lpstr>DSP Homework : Chapter 8</vt:lpstr>
      <vt:lpstr>DSP Homework : Chapter 9</vt:lpstr>
      <vt:lpstr>DSP Homework : Chapter 9</vt:lpstr>
      <vt:lpstr>DSP Homework : Chapter 9</vt:lpstr>
      <vt:lpstr>DSP Homework : Chapter 9</vt:lpstr>
      <vt:lpstr>DSP Homework : Chapter 9</vt:lpstr>
      <vt:lpstr>Comparison of triangle wave, sawtooth wave,square wave and parabolic wave</vt:lpstr>
      <vt:lpstr>Review of Deep Learning Models for Image Segmentation</vt:lpstr>
      <vt:lpstr>Outline</vt:lpstr>
      <vt:lpstr>Introduction : Deep Learning</vt:lpstr>
      <vt:lpstr>Introduction: Deep Learning</vt:lpstr>
      <vt:lpstr>Application of Deep Learning[4]</vt:lpstr>
      <vt:lpstr>Image Segmentation[5]</vt:lpstr>
      <vt:lpstr>Introduction: Image Segmentation</vt:lpstr>
      <vt:lpstr>Goal</vt:lpstr>
      <vt:lpstr>Dataset</vt:lpstr>
      <vt:lpstr>PowerPoint Presentation</vt:lpstr>
      <vt:lpstr>Some Concepts</vt:lpstr>
      <vt:lpstr>Some Concepts : Convolution</vt:lpstr>
      <vt:lpstr>Some Concepts : Deconvolution</vt:lpstr>
      <vt:lpstr>PowerPoint Presentation</vt:lpstr>
      <vt:lpstr>Some Concepts : Pooling</vt:lpstr>
      <vt:lpstr>Some Concepts : Unpooling</vt:lpstr>
      <vt:lpstr>Summary of the concepts</vt:lpstr>
      <vt:lpstr>Image Segmentation Architecture[6]</vt:lpstr>
      <vt:lpstr>Image Segmentation Architecture: FCN[6]</vt:lpstr>
      <vt:lpstr>Image Segmentation Architecture: ParseNet[6]</vt:lpstr>
      <vt:lpstr>Comparison of FCN and ParseNet[6]</vt:lpstr>
      <vt:lpstr>Image Segmentation Architecture: SegNet[8]</vt:lpstr>
      <vt:lpstr>Image Segmentation Architecture: Unet[9]</vt:lpstr>
      <vt:lpstr>Image Segmentation Architecture: DeconvNet[10]</vt:lpstr>
      <vt:lpstr>Comparison between SegNet,Unet,DenseNet[11]</vt:lpstr>
      <vt:lpstr>Image Segmentation Architecture: FPN</vt:lpstr>
      <vt:lpstr>Image Segmentation Architecture: FPN</vt:lpstr>
      <vt:lpstr>Image Segmentation Architecture: DeepLab</vt:lpstr>
      <vt:lpstr>Comparison Result of Different Architecture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on Tensorflow Part 1</dc:title>
  <dc:creator>Mekhla</dc:creator>
  <cp:lastModifiedBy>ABC</cp:lastModifiedBy>
  <cp:revision>163</cp:revision>
  <dcterms:created xsi:type="dcterms:W3CDTF">2019-09-18T12:57:43Z</dcterms:created>
  <dcterms:modified xsi:type="dcterms:W3CDTF">2020-06-16T01:31:05Z</dcterms:modified>
</cp:coreProperties>
</file>